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305" r:id="rId2"/>
    <p:sldId id="256" r:id="rId3"/>
    <p:sldId id="257" r:id="rId4"/>
    <p:sldId id="282" r:id="rId5"/>
    <p:sldId id="285" r:id="rId6"/>
    <p:sldId id="262" r:id="rId7"/>
    <p:sldId id="301" r:id="rId8"/>
    <p:sldId id="266" r:id="rId9"/>
    <p:sldId id="289" r:id="rId10"/>
    <p:sldId id="303" r:id="rId11"/>
    <p:sldId id="299" r:id="rId12"/>
    <p:sldId id="302" r:id="rId13"/>
    <p:sldId id="267" r:id="rId14"/>
    <p:sldId id="304"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83976" autoAdjust="0"/>
  </p:normalViewPr>
  <p:slideViewPr>
    <p:cSldViewPr>
      <p:cViewPr varScale="1">
        <p:scale>
          <a:sx n="74" d="100"/>
          <a:sy n="74" d="100"/>
        </p:scale>
        <p:origin x="12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97403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a:p>
        </p:txBody>
      </p:sp>
    </p:spTree>
    <p:extLst>
      <p:ext uri="{BB962C8B-B14F-4D97-AF65-F5344CB8AC3E}">
        <p14:creationId xmlns:p14="http://schemas.microsoft.com/office/powerpoint/2010/main" val="178520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a:t>
            </a:r>
            <a:r>
              <a:rPr lang="en-US" baseline="0" dirty="0" smtClean="0"/>
              <a:t> elicit the answer by orally. </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384496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ask the students</a:t>
            </a:r>
            <a:r>
              <a:rPr lang="en-US" baseline="0" dirty="0" smtClean="0"/>
              <a:t> to talk this condition in pairs.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173156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86786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give sometime</a:t>
            </a:r>
            <a:r>
              <a:rPr lang="en-US" baseline="0" dirty="0" smtClean="0"/>
              <a:t> to elicit correct answer, then he/she will give the feedback.</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7</a:t>
            </a:fld>
            <a:endParaRPr lang="en-US"/>
          </a:p>
        </p:txBody>
      </p:sp>
    </p:spTree>
    <p:extLst>
      <p:ext uri="{BB962C8B-B14F-4D97-AF65-F5344CB8AC3E}">
        <p14:creationId xmlns:p14="http://schemas.microsoft.com/office/powerpoint/2010/main" val="80237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ask students to underline the clues.</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57163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a:t>
            </a:r>
            <a:r>
              <a:rPr lang="en-US" baseline="0" dirty="0" smtClean="0"/>
              <a:t> help the students. If they do wrong.</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16616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Slide 9, 10 and 11. </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114157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a:t>
            </a:r>
            <a:r>
              <a:rPr lang="en-US" baseline="0" dirty="0" smtClean="0"/>
              <a:t> the conversation teacher will call 2/3 pairs for practice.</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401158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 give sometime</a:t>
            </a:r>
            <a:r>
              <a:rPr lang="en-US" baseline="0" dirty="0" smtClean="0"/>
              <a:t> to elicit correct answer, then he/she will give the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227042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a:t>
            </a:r>
            <a:r>
              <a:rPr lang="en-US" sz="2400"/>
              <a:t>slide</a:t>
            </a:r>
            <a:r>
              <a:rPr lang="en-US" sz="240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5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90875" y="1561125"/>
            <a:ext cx="3886286" cy="3048000"/>
          </a:xfrm>
          <a:prstGeom prst="rect">
            <a:avLst/>
          </a:prstGeom>
        </p:spPr>
      </p:pic>
      <p:sp>
        <p:nvSpPr>
          <p:cNvPr id="4" name="TextBox 3"/>
          <p:cNvSpPr txBox="1"/>
          <p:nvPr/>
        </p:nvSpPr>
        <p:spPr>
          <a:xfrm>
            <a:off x="3314836" y="779648"/>
            <a:ext cx="3238364" cy="707886"/>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smtClean="0"/>
              <a:t>ancient</a:t>
            </a:r>
            <a:endParaRPr lang="en-US" sz="4000" b="1" dirty="0"/>
          </a:p>
        </p:txBody>
      </p:sp>
      <p:sp>
        <p:nvSpPr>
          <p:cNvPr id="5" name="TextBox 4"/>
          <p:cNvSpPr txBox="1"/>
          <p:nvPr/>
        </p:nvSpPr>
        <p:spPr>
          <a:xfrm>
            <a:off x="4572000" y="5662667"/>
            <a:ext cx="3164082" cy="646331"/>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smtClean="0"/>
              <a:t>Old / before</a:t>
            </a:r>
            <a:endParaRPr lang="en-US" sz="3600" b="1" dirty="0"/>
          </a:p>
        </p:txBody>
      </p:sp>
      <p:sp>
        <p:nvSpPr>
          <p:cNvPr id="7" name="TextBox 6"/>
          <p:cNvSpPr txBox="1"/>
          <p:nvPr/>
        </p:nvSpPr>
        <p:spPr>
          <a:xfrm>
            <a:off x="686980" y="4697956"/>
            <a:ext cx="8153400" cy="523220"/>
          </a:xfrm>
          <a:prstGeom prst="rect">
            <a:avLst/>
          </a:prstGeom>
          <a:solidFill>
            <a:schemeClr val="accent3">
              <a:lumMod val="60000"/>
              <a:lumOff val="40000"/>
            </a:schemeClr>
          </a:solidFill>
        </p:spPr>
        <p:txBody>
          <a:bodyPr wrap="square" rtlCol="0">
            <a:spAutoFit/>
          </a:bodyPr>
          <a:lstStyle/>
          <a:p>
            <a:pPr algn="ctr"/>
            <a:r>
              <a:rPr lang="en-US" sz="2800" b="1" dirty="0" smtClean="0"/>
              <a:t>They are ancient people and used herbal medicines.</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72441" y="352724"/>
            <a:ext cx="1638300" cy="1436179"/>
            <a:chOff x="628650" y="762000"/>
            <a:chExt cx="1600200" cy="1368615"/>
          </a:xfrm>
        </p:grpSpPr>
        <p:sp>
          <p:nvSpPr>
            <p:cNvPr id="10" name="Rectangle 9"/>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2" name="Rectangle 11"/>
          <p:cNvSpPr/>
          <p:nvPr/>
        </p:nvSpPr>
        <p:spPr>
          <a:xfrm>
            <a:off x="2590800" y="5562599"/>
            <a:ext cx="1447800" cy="846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32363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1000"/>
                                        <p:tgtEl>
                                          <p:spTgt spid="5"/>
                                        </p:tgtEl>
                                      </p:cBhvr>
                                    </p:animEffect>
                                  </p:childTnLst>
                                </p:cTn>
                              </p:par>
                            </p:childTnLst>
                          </p:cTn>
                        </p:par>
                      </p:childTnLst>
                    </p:cTn>
                  </p:par>
                </p:childTnLst>
              </p:cTn>
              <p:nextCondLst>
                <p:cond evt="onClick" delay="0">
                  <p:tgtEl>
                    <p:spTgt spid="12"/>
                  </p:tgtEl>
                </p:cond>
              </p:nextCondLst>
            </p:seq>
          </p:childTnLst>
        </p:cTn>
      </p:par>
    </p:tnLst>
    <p:bldLst>
      <p:bldP spid="4" grpId="0" animBg="1"/>
      <p:bldP spid="5" grpId="0" animBg="1"/>
      <p:bldP spid="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arbal 4.jpg"/>
          <p:cNvPicPr>
            <a:picLocks noChangeAspect="1"/>
          </p:cNvPicPr>
          <p:nvPr/>
        </p:nvPicPr>
        <p:blipFill>
          <a:blip r:embed="rId2"/>
          <a:stretch>
            <a:fillRect/>
          </a:stretch>
        </p:blipFill>
        <p:spPr>
          <a:xfrm>
            <a:off x="2286000" y="1897388"/>
            <a:ext cx="4572000" cy="2524009"/>
          </a:xfrm>
          <a:prstGeom prst="rect">
            <a:avLst/>
          </a:prstGeom>
          <a:ln w="28575">
            <a:solidFill>
              <a:schemeClr val="tx1"/>
            </a:solidFill>
          </a:ln>
        </p:spPr>
      </p:pic>
      <p:sp>
        <p:nvSpPr>
          <p:cNvPr id="10" name="TextBox 9"/>
          <p:cNvSpPr txBox="1"/>
          <p:nvPr/>
        </p:nvSpPr>
        <p:spPr>
          <a:xfrm>
            <a:off x="3962400" y="5549780"/>
            <a:ext cx="3962400" cy="584775"/>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smtClean="0">
                <a:latin typeface="Times New Roman" pitchFamily="18" charset="0"/>
                <a:cs typeface="Times New Roman" pitchFamily="18" charset="0"/>
              </a:rPr>
              <a:t>Natural Medicine</a:t>
            </a:r>
            <a:endParaRPr lang="en-US" sz="3200" b="1" dirty="0">
              <a:latin typeface="Times New Roman" pitchFamily="18" charset="0"/>
              <a:cs typeface="Times New Roman" pitchFamily="18" charset="0"/>
            </a:endParaRPr>
          </a:p>
        </p:txBody>
      </p:sp>
      <p:sp>
        <p:nvSpPr>
          <p:cNvPr id="2" name="TextBox 1"/>
          <p:cNvSpPr txBox="1"/>
          <p:nvPr/>
        </p:nvSpPr>
        <p:spPr>
          <a:xfrm>
            <a:off x="3708779" y="825356"/>
            <a:ext cx="1802642" cy="707886"/>
          </a:xfrm>
          <a:prstGeom prst="rect">
            <a:avLst/>
          </a:prstGeom>
          <a:solidFill>
            <a:schemeClr val="accent3">
              <a:lumMod val="60000"/>
              <a:lumOff val="4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Herb</a:t>
            </a:r>
            <a:endParaRPr lang="en-US" sz="4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47800" y="4616553"/>
            <a:ext cx="70866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Herbel</a:t>
            </a:r>
            <a:r>
              <a:rPr lang="en-US" sz="2800" b="1" dirty="0" smtClean="0">
                <a:latin typeface="Times New Roman" panose="02020603050405020304" pitchFamily="18" charset="0"/>
                <a:cs typeface="Times New Roman" panose="02020603050405020304" pitchFamily="18" charset="0"/>
              </a:rPr>
              <a:t> remedies are not new system.</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57200" y="461209"/>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4" name="Rectangle 13"/>
          <p:cNvSpPr/>
          <p:nvPr/>
        </p:nvSpPr>
        <p:spPr>
          <a:xfrm>
            <a:off x="1919968" y="5524955"/>
            <a:ext cx="1447800" cy="7938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dirty="0" smtClean="0">
                <a:solidFill>
                  <a:srgbClr val="FFFF00"/>
                </a:solidFill>
              </a:rPr>
              <a:t>(</a:t>
            </a: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2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childTnLst>
              </p:cTn>
              <p:nextCondLst>
                <p:cond evt="onClick" delay="0">
                  <p:tgtEl>
                    <p:spTgt spid="14"/>
                  </p:tgtEl>
                </p:cond>
              </p:nextCondLst>
            </p:seq>
          </p:childTnLst>
        </p:cTn>
      </p:par>
    </p:tnLst>
    <p:bldLst>
      <p:bldP spid="10" grpId="0" animBg="1"/>
      <p:bldP spid="2" grpId="0" animBg="1"/>
      <p:bldP spid="4"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n8.jpg"/>
          <p:cNvPicPr>
            <a:picLocks noChangeAspect="1"/>
          </p:cNvPicPr>
          <p:nvPr/>
        </p:nvPicPr>
        <p:blipFill>
          <a:blip r:embed="rId2"/>
          <a:stretch>
            <a:fillRect/>
          </a:stretch>
        </p:blipFill>
        <p:spPr>
          <a:xfrm>
            <a:off x="2857500" y="1546592"/>
            <a:ext cx="3429000" cy="2961620"/>
          </a:xfrm>
          <a:prstGeom prst="rect">
            <a:avLst/>
          </a:prstGeom>
        </p:spPr>
      </p:pic>
      <p:sp>
        <p:nvSpPr>
          <p:cNvPr id="3" name="TextBox 2"/>
          <p:cNvSpPr txBox="1"/>
          <p:nvPr/>
        </p:nvSpPr>
        <p:spPr>
          <a:xfrm>
            <a:off x="3674658" y="507565"/>
            <a:ext cx="1676400" cy="707886"/>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smtClean="0"/>
              <a:t>Burn</a:t>
            </a:r>
            <a:endParaRPr lang="en-US" sz="4000" b="1" dirty="0"/>
          </a:p>
        </p:txBody>
      </p:sp>
      <p:sp>
        <p:nvSpPr>
          <p:cNvPr id="5" name="TextBox 4"/>
          <p:cNvSpPr txBox="1"/>
          <p:nvPr/>
        </p:nvSpPr>
        <p:spPr>
          <a:xfrm>
            <a:off x="4366260" y="5624154"/>
            <a:ext cx="1905000" cy="584775"/>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smtClean="0"/>
              <a:t>Injury</a:t>
            </a:r>
            <a:endParaRPr lang="en-US" sz="3200" b="1" dirty="0"/>
          </a:p>
        </p:txBody>
      </p:sp>
      <p:sp>
        <p:nvSpPr>
          <p:cNvPr id="14" name="TextBox 13"/>
          <p:cNvSpPr txBox="1"/>
          <p:nvPr/>
        </p:nvSpPr>
        <p:spPr>
          <a:xfrm>
            <a:off x="609600" y="4804573"/>
            <a:ext cx="7806519" cy="523220"/>
          </a:xfrm>
          <a:prstGeom prst="rect">
            <a:avLst/>
          </a:prstGeom>
          <a:solidFill>
            <a:schemeClr val="tx2">
              <a:lumMod val="40000"/>
              <a:lumOff val="60000"/>
            </a:schemeClr>
          </a:solidFill>
        </p:spPr>
        <p:txBody>
          <a:bodyPr wrap="square" rtlCol="0">
            <a:spAutoFit/>
          </a:bodyPr>
          <a:lstStyle/>
          <a:p>
            <a:pPr algn="ctr"/>
            <a:r>
              <a:rPr lang="en-US" sz="2800" b="1" dirty="0" smtClean="0"/>
              <a:t>For burn herbal medicines are </a:t>
            </a:r>
            <a:r>
              <a:rPr lang="en-US" sz="2800" b="1" dirty="0" err="1" smtClean="0"/>
              <a:t>aleovera</a:t>
            </a:r>
            <a:r>
              <a:rPr lang="en-US" sz="2800" b="1" dirty="0" smtClean="0"/>
              <a:t> or honey.</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57200" y="2402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ectangle 14"/>
          <p:cNvSpPr/>
          <p:nvPr/>
        </p:nvSpPr>
        <p:spPr>
          <a:xfrm>
            <a:off x="1752600" y="5611741"/>
            <a:ext cx="1447800" cy="8692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dirty="0" smtClean="0">
                <a:solidFill>
                  <a:srgbClr val="FFFF00"/>
                </a:solidFill>
              </a:rPr>
              <a:t>(</a:t>
            </a:r>
            <a:r>
              <a:rPr lang="en-US" b="1" dirty="0" smtClean="0">
                <a:solidFill>
                  <a:srgbClr val="FFFF00"/>
                </a:solidFill>
              </a:rPr>
              <a:t>Click here)</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nextCondLst>
                <p:cond evt="onClick" delay="0">
                  <p:tgtEl>
                    <p:spTgt spid="15"/>
                  </p:tgtEl>
                </p:cond>
              </p:nextCondLst>
            </p:seq>
          </p:childTnLst>
        </p:cTn>
      </p:par>
    </p:tnLst>
    <p:bldLst>
      <p:bldP spid="3" grpId="0" animBg="1"/>
      <p:bldP spid="5"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0085" y="1363581"/>
            <a:ext cx="6066282"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Read the text again then ask and answer </a:t>
            </a:r>
          </a:p>
          <a:p>
            <a:pPr algn="ctr"/>
            <a:r>
              <a:rPr lang="en-US" sz="2400" b="1" dirty="0" smtClean="0">
                <a:latin typeface="Times New Roman" pitchFamily="18" charset="0"/>
                <a:cs typeface="Times New Roman" pitchFamily="18" charset="0"/>
              </a:rPr>
              <a:t>the following questions :-</a:t>
            </a:r>
            <a:endParaRPr lang="en-US" sz="2400" b="1" dirty="0">
              <a:latin typeface="Times New Roman" pitchFamily="18" charset="0"/>
              <a:cs typeface="Times New Roman" pitchFamily="18" charset="0"/>
            </a:endParaRPr>
          </a:p>
        </p:txBody>
      </p:sp>
      <p:sp>
        <p:nvSpPr>
          <p:cNvPr id="6" name="TextBox 5"/>
          <p:cNvSpPr txBox="1"/>
          <p:nvPr/>
        </p:nvSpPr>
        <p:spPr>
          <a:xfrm>
            <a:off x="2968251" y="547312"/>
            <a:ext cx="3152633"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smtClean="0"/>
              <a:t>Pair works</a:t>
            </a:r>
            <a:endParaRPr lang="en-US" sz="3600" b="1" dirty="0"/>
          </a:p>
        </p:txBody>
      </p:sp>
      <p:pic>
        <p:nvPicPr>
          <p:cNvPr id="8" name="Picture 7" descr="IMG_0029.JPG"/>
          <p:cNvPicPr>
            <a:picLocks noChangeAspect="1"/>
          </p:cNvPicPr>
          <p:nvPr/>
        </p:nvPicPr>
        <p:blipFill>
          <a:blip r:embed="rId3" cstate="print"/>
          <a:stretch>
            <a:fillRect/>
          </a:stretch>
        </p:blipFill>
        <p:spPr>
          <a:xfrm>
            <a:off x="2286000" y="2209800"/>
            <a:ext cx="4495800" cy="2590800"/>
          </a:xfrm>
          <a:prstGeom prst="rect">
            <a:avLst/>
          </a:prstGeom>
        </p:spPr>
      </p:pic>
      <p:sp>
        <p:nvSpPr>
          <p:cNvPr id="9" name="Rounded Rectangular Callout 8"/>
          <p:cNvSpPr/>
          <p:nvPr/>
        </p:nvSpPr>
        <p:spPr>
          <a:xfrm>
            <a:off x="3810000" y="5181600"/>
            <a:ext cx="3581400" cy="1219200"/>
          </a:xfrm>
          <a:prstGeom prst="wedgeRoundRectCallout">
            <a:avLst>
              <a:gd name="adj1" fmla="val -55119"/>
              <a:gd name="adj2" fmla="val -10734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What are natural cures made of?</a:t>
            </a:r>
            <a:endParaRPr lang="en-US" sz="2400" b="1" dirty="0">
              <a:solidFill>
                <a:srgbClr val="002060"/>
              </a:solidFill>
            </a:endParaRPr>
          </a:p>
        </p:txBody>
      </p:sp>
      <p:sp>
        <p:nvSpPr>
          <p:cNvPr id="10" name="Rounded Rectangular Callout 9"/>
          <p:cNvSpPr/>
          <p:nvPr/>
        </p:nvSpPr>
        <p:spPr>
          <a:xfrm>
            <a:off x="762000" y="5181600"/>
            <a:ext cx="3962400" cy="1219200"/>
          </a:xfrm>
          <a:prstGeom prst="wedgeRoundRectCallout">
            <a:avLst>
              <a:gd name="adj1" fmla="val 59048"/>
              <a:gd name="adj2" fmla="val -108270"/>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Natural cures are made of natural things, most often herbs and plants.</a:t>
            </a:r>
            <a:endParaRPr lang="en-US" sz="2400" b="1" dirty="0">
              <a:solidFill>
                <a:srgbClr val="002060"/>
              </a:solidFill>
            </a:endParaRPr>
          </a:p>
        </p:txBody>
      </p:sp>
      <p:sp>
        <p:nvSpPr>
          <p:cNvPr id="11" name="Rounded Rectangular Callout 10"/>
          <p:cNvSpPr/>
          <p:nvPr/>
        </p:nvSpPr>
        <p:spPr>
          <a:xfrm>
            <a:off x="3733800" y="5181600"/>
            <a:ext cx="3657600" cy="1219200"/>
          </a:xfrm>
          <a:prstGeom prst="wedgeRoundRectCallout">
            <a:avLst>
              <a:gd name="adj1" fmla="val -51602"/>
              <a:gd name="adj2" fmla="val -10711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Are herbal cures modern inventions?</a:t>
            </a:r>
            <a:endParaRPr lang="en-US" sz="2400" b="1" dirty="0">
              <a:solidFill>
                <a:srgbClr val="002060"/>
              </a:solidFill>
            </a:endParaRPr>
          </a:p>
        </p:txBody>
      </p:sp>
      <p:sp>
        <p:nvSpPr>
          <p:cNvPr id="12" name="Rounded Rectangular Callout 11"/>
          <p:cNvSpPr/>
          <p:nvPr/>
        </p:nvSpPr>
        <p:spPr>
          <a:xfrm>
            <a:off x="762000" y="5181600"/>
            <a:ext cx="3962400" cy="1219200"/>
          </a:xfrm>
          <a:prstGeom prst="wedgeRoundRectCallout">
            <a:avLst>
              <a:gd name="adj1" fmla="val 57984"/>
              <a:gd name="adj2" fmla="val -107115"/>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Herbal cures are not modern invention. They are ancient.</a:t>
            </a:r>
            <a:endParaRPr lang="en-US" sz="2400" b="1" dirty="0">
              <a:solidFill>
                <a:srgbClr val="002060"/>
              </a:solidFill>
            </a:endParaRPr>
          </a:p>
        </p:txBody>
      </p:sp>
      <p:sp>
        <p:nvSpPr>
          <p:cNvPr id="13" name="Rounded Rectangular Callout 12"/>
          <p:cNvSpPr/>
          <p:nvPr/>
        </p:nvSpPr>
        <p:spPr>
          <a:xfrm>
            <a:off x="3733800" y="5181600"/>
            <a:ext cx="3657600" cy="1219200"/>
          </a:xfrm>
          <a:prstGeom prst="wedgeRoundRectCallout">
            <a:avLst>
              <a:gd name="adj1" fmla="val -51987"/>
              <a:gd name="adj2" fmla="val -10826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What herbal cures are used for skin problems?</a:t>
            </a:r>
            <a:endParaRPr lang="en-US" sz="2400" b="1" dirty="0">
              <a:solidFill>
                <a:srgbClr val="002060"/>
              </a:solidFill>
            </a:endParaRPr>
          </a:p>
        </p:txBody>
      </p:sp>
      <p:sp>
        <p:nvSpPr>
          <p:cNvPr id="14" name="Rounded Rectangular Callout 13"/>
          <p:cNvSpPr/>
          <p:nvPr/>
        </p:nvSpPr>
        <p:spPr>
          <a:xfrm>
            <a:off x="762000" y="5181600"/>
            <a:ext cx="3657600" cy="1295400"/>
          </a:xfrm>
          <a:prstGeom prst="wedgeRoundRectCallout">
            <a:avLst>
              <a:gd name="adj1" fmla="val 69167"/>
              <a:gd name="adj2" fmla="val -104740"/>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For skin problems, garlic, </a:t>
            </a:r>
            <a:r>
              <a:rPr lang="en-US" sz="2400" b="1" dirty="0" err="1" smtClean="0">
                <a:solidFill>
                  <a:srgbClr val="002060"/>
                </a:solidFill>
              </a:rPr>
              <a:t>neem</a:t>
            </a:r>
            <a:r>
              <a:rPr lang="en-US" sz="2400" b="1" dirty="0" smtClean="0">
                <a:solidFill>
                  <a:srgbClr val="002060"/>
                </a:solidFill>
              </a:rPr>
              <a:t> or turmeric is used.</a:t>
            </a:r>
            <a:endParaRPr lang="en-US" sz="2400" b="1" dirty="0">
              <a:solidFill>
                <a:srgbClr val="002060"/>
              </a:solidFill>
            </a:endParaRPr>
          </a:p>
        </p:txBody>
      </p:sp>
      <p:sp>
        <p:nvSpPr>
          <p:cNvPr id="15" name="Rectangle 1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childTnLst>
                                    <p:animEffect transition="out" filter="slide(fromBottom)">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xit" presetSubtype="4" fill="hold" grpId="1" nodeType="clickEffect">
                                  <p:stCondLst>
                                    <p:cond delay="0"/>
                                  </p:stCondLst>
                                  <p:childTnLst>
                                    <p:animEffect transition="out" filter="slide(fromBottom)">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xit" presetSubtype="4" fill="hold" grpId="1" nodeType="clickEffect">
                                  <p:stCondLst>
                                    <p:cond delay="0"/>
                                  </p:stCondLst>
                                  <p:childTnLst>
                                    <p:animEffect transition="out" filter="slide(fromBottom)">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xit" presetSubtype="4" fill="hold" grpId="1" nodeType="clickEffect">
                                  <p:stCondLst>
                                    <p:cond delay="0"/>
                                  </p:stCondLst>
                                  <p:childTnLst>
                                    <p:animEffect transition="out" filter="slide(fromBottom)">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2" presetClass="exit" presetSubtype="4" fill="hold" grpId="1" nodeType="clickEffect">
                                  <p:stCondLst>
                                    <p:cond delay="0"/>
                                  </p:stCondLst>
                                  <p:childTnLst>
                                    <p:animEffect transition="out" filter="slide(fromBottom)">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xit" presetSubtype="4" fill="hold" grpId="1" nodeType="clickEffect">
                                  <p:stCondLst>
                                    <p:cond delay="0"/>
                                  </p:stCondLst>
                                  <p:childTnLst>
                                    <p:animEffect transition="out" filter="slide(fromBottom)">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239000" cy="830997"/>
          </a:xfrm>
          <a:prstGeom prst="rect">
            <a:avLst/>
          </a:prstGeom>
          <a:noFill/>
        </p:spPr>
        <p:txBody>
          <a:bodyPr wrap="square" rtlCol="0">
            <a:spAutoFit/>
          </a:bodyPr>
          <a:lstStyle/>
          <a:p>
            <a:pPr algn="ctr"/>
            <a:r>
              <a:rPr lang="en-US" sz="2400" b="1" dirty="0" smtClean="0"/>
              <a:t>Look at the picture and try to say what is this?           </a:t>
            </a:r>
            <a:r>
              <a:rPr lang="en-US" sz="2400" b="1" dirty="0" smtClean="0">
                <a:solidFill>
                  <a:srgbClr val="00B0F0"/>
                </a:solidFill>
              </a:rPr>
              <a:t>your answer must be within a sentence.</a:t>
            </a:r>
            <a:endParaRPr lang="en-US" sz="2400" b="1" dirty="0">
              <a:solidFill>
                <a:srgbClr val="00B0F0"/>
              </a:solidFill>
            </a:endParaRPr>
          </a:p>
        </p:txBody>
      </p:sp>
      <p:pic>
        <p:nvPicPr>
          <p:cNvPr id="3" name="Picture 2" descr="tube.jpg"/>
          <p:cNvPicPr>
            <a:picLocks noChangeAspect="1"/>
          </p:cNvPicPr>
          <p:nvPr/>
        </p:nvPicPr>
        <p:blipFill>
          <a:blip r:embed="rId3"/>
          <a:stretch>
            <a:fillRect/>
          </a:stretch>
        </p:blipFill>
        <p:spPr>
          <a:xfrm>
            <a:off x="1752600" y="1981200"/>
            <a:ext cx="5257799" cy="3276600"/>
          </a:xfrm>
          <a:prstGeom prst="rect">
            <a:avLst/>
          </a:prstGeom>
          <a:ln w="28575">
            <a:solidFill>
              <a:schemeClr val="tx1"/>
            </a:solidFill>
          </a:ln>
        </p:spPr>
      </p:pic>
      <p:sp>
        <p:nvSpPr>
          <p:cNvPr id="4" name="TextBox 3"/>
          <p:cNvSpPr txBox="1"/>
          <p:nvPr/>
        </p:nvSpPr>
        <p:spPr>
          <a:xfrm>
            <a:off x="2133600" y="5715000"/>
            <a:ext cx="4724400" cy="584775"/>
          </a:xfrm>
          <a:prstGeom prst="rect">
            <a:avLst/>
          </a:prstGeom>
          <a:noFill/>
        </p:spPr>
        <p:txBody>
          <a:bodyPr wrap="square" rtlCol="0">
            <a:spAutoFit/>
          </a:bodyPr>
          <a:lstStyle/>
          <a:p>
            <a:pPr algn="ctr"/>
            <a:r>
              <a:rPr lang="en-US" sz="3200" b="1" dirty="0" smtClean="0"/>
              <a:t>A tube of ointment</a:t>
            </a:r>
            <a:endParaRPr lang="en-US" sz="3200" b="1" dirty="0"/>
          </a:p>
        </p:txBody>
      </p:sp>
      <p:pic>
        <p:nvPicPr>
          <p:cNvPr id="5" name="Picture 4" descr="asprin.jpg"/>
          <p:cNvPicPr>
            <a:picLocks noChangeAspect="1"/>
          </p:cNvPicPr>
          <p:nvPr/>
        </p:nvPicPr>
        <p:blipFill>
          <a:blip r:embed="rId4"/>
          <a:stretch>
            <a:fillRect/>
          </a:stretch>
        </p:blipFill>
        <p:spPr>
          <a:xfrm>
            <a:off x="1752600" y="1981200"/>
            <a:ext cx="5257801" cy="3276600"/>
          </a:xfrm>
          <a:prstGeom prst="rect">
            <a:avLst/>
          </a:prstGeom>
        </p:spPr>
      </p:pic>
      <p:sp>
        <p:nvSpPr>
          <p:cNvPr id="6" name="TextBox 5"/>
          <p:cNvSpPr txBox="1"/>
          <p:nvPr/>
        </p:nvSpPr>
        <p:spPr>
          <a:xfrm>
            <a:off x="2286000" y="5791200"/>
            <a:ext cx="4876800" cy="523220"/>
          </a:xfrm>
          <a:prstGeom prst="rect">
            <a:avLst/>
          </a:prstGeom>
          <a:noFill/>
        </p:spPr>
        <p:txBody>
          <a:bodyPr wrap="square" rtlCol="0">
            <a:spAutoFit/>
          </a:bodyPr>
          <a:lstStyle/>
          <a:p>
            <a:pPr algn="ctr"/>
            <a:r>
              <a:rPr lang="en-US" sz="2800" b="1" dirty="0" smtClean="0"/>
              <a:t>A box of aspirin</a:t>
            </a:r>
            <a:endParaRPr lang="en-US" sz="2800" b="1" dirty="0"/>
          </a:p>
        </p:txBody>
      </p:sp>
      <p:pic>
        <p:nvPicPr>
          <p:cNvPr id="7" name="Picture 6" descr="bandage.jpg"/>
          <p:cNvPicPr>
            <a:picLocks noChangeAspect="1"/>
          </p:cNvPicPr>
          <p:nvPr/>
        </p:nvPicPr>
        <p:blipFill>
          <a:blip r:embed="rId5"/>
          <a:stretch>
            <a:fillRect/>
          </a:stretch>
        </p:blipFill>
        <p:spPr>
          <a:xfrm>
            <a:off x="1752600" y="1981200"/>
            <a:ext cx="5257800" cy="3276600"/>
          </a:xfrm>
          <a:prstGeom prst="rect">
            <a:avLst/>
          </a:prstGeom>
        </p:spPr>
      </p:pic>
      <p:sp>
        <p:nvSpPr>
          <p:cNvPr id="8" name="TextBox 7"/>
          <p:cNvSpPr txBox="1"/>
          <p:nvPr/>
        </p:nvSpPr>
        <p:spPr>
          <a:xfrm>
            <a:off x="2667000" y="5867400"/>
            <a:ext cx="4114800" cy="523220"/>
          </a:xfrm>
          <a:prstGeom prst="rect">
            <a:avLst/>
          </a:prstGeom>
          <a:noFill/>
        </p:spPr>
        <p:txBody>
          <a:bodyPr wrap="square" rtlCol="0">
            <a:spAutoFit/>
          </a:bodyPr>
          <a:lstStyle/>
          <a:p>
            <a:pPr algn="ctr"/>
            <a:r>
              <a:rPr lang="en-US" sz="2800" b="1" dirty="0" smtClean="0"/>
              <a:t>A  package of bandages</a:t>
            </a:r>
            <a:endParaRPr lang="en-US" sz="2800" b="1" dirty="0"/>
          </a:p>
        </p:txBody>
      </p:sp>
      <p:pic>
        <p:nvPicPr>
          <p:cNvPr id="9" name="Picture 8" descr="bottle.jpg"/>
          <p:cNvPicPr>
            <a:picLocks noChangeAspect="1"/>
          </p:cNvPicPr>
          <p:nvPr/>
        </p:nvPicPr>
        <p:blipFill>
          <a:blip r:embed="rId6"/>
          <a:stretch>
            <a:fillRect/>
          </a:stretch>
        </p:blipFill>
        <p:spPr>
          <a:xfrm>
            <a:off x="2438400" y="1981200"/>
            <a:ext cx="4038600" cy="3276599"/>
          </a:xfrm>
          <a:prstGeom prst="rect">
            <a:avLst/>
          </a:prstGeom>
        </p:spPr>
      </p:pic>
      <p:sp>
        <p:nvSpPr>
          <p:cNvPr id="10" name="TextBox 9"/>
          <p:cNvSpPr txBox="1"/>
          <p:nvPr/>
        </p:nvSpPr>
        <p:spPr>
          <a:xfrm>
            <a:off x="2590800" y="5867400"/>
            <a:ext cx="3581400" cy="523220"/>
          </a:xfrm>
          <a:prstGeom prst="rect">
            <a:avLst/>
          </a:prstGeom>
          <a:noFill/>
        </p:spPr>
        <p:txBody>
          <a:bodyPr wrap="square" rtlCol="0">
            <a:spAutoFit/>
          </a:bodyPr>
          <a:lstStyle/>
          <a:p>
            <a:pPr algn="ctr"/>
            <a:r>
              <a:rPr lang="en-US" sz="2800" b="1" dirty="0" smtClean="0"/>
              <a:t>A bottle of water</a:t>
            </a:r>
            <a:endParaRPr lang="en-US" sz="2800" b="1" dirty="0"/>
          </a:p>
        </p:txBody>
      </p:sp>
      <p:pic>
        <p:nvPicPr>
          <p:cNvPr id="11" name="Picture 10" descr="tissue.jpg"/>
          <p:cNvPicPr>
            <a:picLocks noChangeAspect="1"/>
          </p:cNvPicPr>
          <p:nvPr/>
        </p:nvPicPr>
        <p:blipFill>
          <a:blip r:embed="rId7"/>
          <a:stretch>
            <a:fillRect/>
          </a:stretch>
        </p:blipFill>
        <p:spPr>
          <a:xfrm>
            <a:off x="2438400" y="1981200"/>
            <a:ext cx="3962401" cy="3276599"/>
          </a:xfrm>
          <a:prstGeom prst="rect">
            <a:avLst/>
          </a:prstGeom>
        </p:spPr>
      </p:pic>
      <p:sp>
        <p:nvSpPr>
          <p:cNvPr id="12" name="TextBox 11"/>
          <p:cNvSpPr txBox="1"/>
          <p:nvPr/>
        </p:nvSpPr>
        <p:spPr>
          <a:xfrm>
            <a:off x="2590800" y="5867400"/>
            <a:ext cx="3505200" cy="523220"/>
          </a:xfrm>
          <a:prstGeom prst="rect">
            <a:avLst/>
          </a:prstGeom>
          <a:noFill/>
        </p:spPr>
        <p:txBody>
          <a:bodyPr wrap="square" rtlCol="0">
            <a:spAutoFit/>
          </a:bodyPr>
          <a:lstStyle/>
          <a:p>
            <a:pPr algn="ctr"/>
            <a:r>
              <a:rPr lang="en-US" sz="2800" b="1" dirty="0" smtClean="0"/>
              <a:t>A package of tissue</a:t>
            </a:r>
            <a:endParaRPr lang="en-US" sz="2800" b="1" dirty="0"/>
          </a:p>
        </p:txBody>
      </p:sp>
      <p:sp>
        <p:nvSpPr>
          <p:cNvPr id="13" name="TextBox 12"/>
          <p:cNvSpPr txBox="1"/>
          <p:nvPr/>
        </p:nvSpPr>
        <p:spPr>
          <a:xfrm>
            <a:off x="1676400" y="6019800"/>
            <a:ext cx="5410200" cy="523220"/>
          </a:xfrm>
          <a:prstGeom prst="rect">
            <a:avLst/>
          </a:prstGeom>
          <a:noFill/>
        </p:spPr>
        <p:txBody>
          <a:bodyPr wrap="square" rtlCol="0">
            <a:spAutoFit/>
          </a:bodyPr>
          <a:lstStyle/>
          <a:p>
            <a:pPr algn="ctr"/>
            <a:r>
              <a:rPr lang="en-US" sz="2800" b="1" dirty="0" smtClean="0"/>
              <a:t>Let`s go to next slide</a:t>
            </a:r>
            <a:endParaRPr lang="en-US" sz="2800" b="1" dirty="0"/>
          </a:p>
        </p:txBody>
      </p:sp>
      <p:sp>
        <p:nvSpPr>
          <p:cNvPr id="14" name="Rectangle 1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xit" presetSubtype="4" fill="hold" grpId="1" nodeType="clickEffect">
                                  <p:stCondLst>
                                    <p:cond delay="0"/>
                                  </p:stCondLst>
                                  <p:childTnLst>
                                    <p:animEffect transition="out" filter="slide(fromBottom)">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xit" presetSubtype="4" fill="hold" nodeType="clickEffect">
                                  <p:stCondLst>
                                    <p:cond delay="0"/>
                                  </p:stCondLst>
                                  <p:childTnLst>
                                    <p:animEffect transition="out" filter="slide(fromBottom)">
                                      <p:cBhvr>
                                        <p:cTn id="45" dur="500"/>
                                        <p:tgtEl>
                                          <p:spTgt spid="6">
                                            <p:txEl>
                                              <p:pRg st="0" end="0"/>
                                            </p:txEl>
                                          </p:spTgt>
                                        </p:tgtEl>
                                      </p:cBhvr>
                                    </p:animEffect>
                                    <p:set>
                                      <p:cBhvr>
                                        <p:cTn id="46"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0-#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p:cTn id="5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xit" presetSubtype="4" fill="hold" nodeType="clickEffect">
                                  <p:stCondLst>
                                    <p:cond delay="0"/>
                                  </p:stCondLst>
                                  <p:childTnLst>
                                    <p:animEffect transition="out" filter="slide(fromBottom)">
                                      <p:cBhvr>
                                        <p:cTn id="63" dur="500"/>
                                        <p:tgtEl>
                                          <p:spTgt spid="8">
                                            <p:txEl>
                                              <p:pRg st="0" end="0"/>
                                            </p:txEl>
                                          </p:spTgt>
                                        </p:tgtEl>
                                      </p:cBhvr>
                                    </p:animEffect>
                                    <p:set>
                                      <p:cBhvr>
                                        <p:cTn id="64"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10">
                                            <p:txEl>
                                              <p:pRg st="0" end="0"/>
                                            </p:txEl>
                                          </p:spTgt>
                                        </p:tgtEl>
                                        <p:attrNameLst>
                                          <p:attrName>style.visibility</p:attrName>
                                        </p:attrNameLst>
                                      </p:cBhvr>
                                      <p:to>
                                        <p:strVal val="visible"/>
                                      </p:to>
                                    </p:set>
                                    <p:anim calcmode="lin" valueType="num">
                                      <p:cBhvr>
                                        <p:cTn id="7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1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xit" presetSubtype="4" fill="hold" nodeType="clickEffect">
                                  <p:stCondLst>
                                    <p:cond delay="0"/>
                                  </p:stCondLst>
                                  <p:childTnLst>
                                    <p:animEffect transition="out" filter="slide(fromBottom)">
                                      <p:cBhvr>
                                        <p:cTn id="81" dur="500"/>
                                        <p:tgtEl>
                                          <p:spTgt spid="10">
                                            <p:txEl>
                                              <p:pRg st="0" end="0"/>
                                            </p:txEl>
                                          </p:spTgt>
                                        </p:tgtEl>
                                      </p:cBhvr>
                                    </p:animEffect>
                                    <p:set>
                                      <p:cBhvr>
                                        <p:cTn id="82"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nodeType="clickEffect">
                                  <p:stCondLst>
                                    <p:cond delay="0"/>
                                  </p:stCondLst>
                                  <p:childTnLst>
                                    <p:set>
                                      <p:cBhvr>
                                        <p:cTn id="92" dur="1" fill="hold">
                                          <p:stCondLst>
                                            <p:cond delay="0"/>
                                          </p:stCondLst>
                                        </p:cTn>
                                        <p:tgtEl>
                                          <p:spTgt spid="12">
                                            <p:txEl>
                                              <p:pRg st="0" end="0"/>
                                            </p:txEl>
                                          </p:spTgt>
                                        </p:tgtEl>
                                        <p:attrNameLst>
                                          <p:attrName>style.visibility</p:attrName>
                                        </p:attrNameLst>
                                      </p:cBhvr>
                                      <p:to>
                                        <p:strVal val="visible"/>
                                      </p:to>
                                    </p:set>
                                    <p:anim calcmode="lin" valueType="num">
                                      <p:cBhvr>
                                        <p:cTn id="9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5" dur="500"/>
                                        <p:tgtEl>
                                          <p:spTgt spid="1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xit" presetSubtype="4" fill="hold" nodeType="clickEffect">
                                  <p:stCondLst>
                                    <p:cond delay="0"/>
                                  </p:stCondLst>
                                  <p:childTnLst>
                                    <p:animEffect transition="out" filter="slide(fromBottom)">
                                      <p:cBhvr>
                                        <p:cTn id="99" dur="500"/>
                                        <p:tgtEl>
                                          <p:spTgt spid="12">
                                            <p:txEl>
                                              <p:pRg st="0" end="0"/>
                                            </p:txEl>
                                          </p:spTgt>
                                        </p:tgtEl>
                                      </p:cBhvr>
                                    </p:animEffect>
                                    <p:set>
                                      <p:cBhvr>
                                        <p:cTn id="100"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3">
                                            <p:txEl>
                                              <p:pRg st="0" end="0"/>
                                            </p:txEl>
                                          </p:spTgt>
                                        </p:tgtEl>
                                        <p:attrNameLst>
                                          <p:attrName>style.visibility</p:attrName>
                                        </p:attrNameLst>
                                      </p:cBhvr>
                                      <p:to>
                                        <p:strVal val="visible"/>
                                      </p:to>
                                    </p:set>
                                    <p:anim calcmode="lin" valueType="num">
                                      <p:cBhvr>
                                        <p:cTn id="10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447800"/>
            <a:ext cx="8117006" cy="461665"/>
          </a:xfrm>
          <a:prstGeom prst="rect">
            <a:avLst/>
          </a:prstGeom>
          <a:solidFill>
            <a:schemeClr val="tx2">
              <a:lumMod val="20000"/>
              <a:lumOff val="80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Complete the following expressions with words from the box.</a:t>
            </a:r>
            <a:endParaRPr lang="en-US" sz="2400" b="1" dirty="0">
              <a:latin typeface="Times New Roman" pitchFamily="18" charset="0"/>
              <a:cs typeface="Times New Roman" pitchFamily="18" charset="0"/>
            </a:endParaRPr>
          </a:p>
        </p:txBody>
      </p:sp>
      <p:sp>
        <p:nvSpPr>
          <p:cNvPr id="8" name="TextBox 7"/>
          <p:cNvSpPr txBox="1"/>
          <p:nvPr/>
        </p:nvSpPr>
        <p:spPr>
          <a:xfrm>
            <a:off x="838200" y="2286000"/>
            <a:ext cx="7315200" cy="461665"/>
          </a:xfrm>
          <a:prstGeom prst="rect">
            <a:avLst/>
          </a:prstGeom>
          <a:solidFill>
            <a:schemeClr val="accent3">
              <a:lumMod val="40000"/>
              <a:lumOff val="60000"/>
            </a:schemeClr>
          </a:solidFill>
          <a:ln w="28575">
            <a:solidFill>
              <a:srgbClr val="0070C0"/>
            </a:solidFill>
          </a:ln>
        </p:spPr>
        <p:txBody>
          <a:bodyPr wrap="square" rtlCol="0">
            <a:spAutoFit/>
          </a:bodyPr>
          <a:lstStyle/>
          <a:p>
            <a:pPr algn="ctr"/>
            <a:r>
              <a:rPr lang="en-US" sz="2400" b="1" dirty="0" smtClean="0">
                <a:latin typeface="Times New Roman" pitchFamily="18" charset="0"/>
                <a:cs typeface="Times New Roman" pitchFamily="18" charset="0"/>
              </a:rPr>
              <a:t>Bottle,		box	can	package	tube</a:t>
            </a:r>
            <a:endParaRPr lang="en-US" sz="2400" b="1" dirty="0">
              <a:latin typeface="Times New Roman" pitchFamily="18" charset="0"/>
              <a:cs typeface="Times New Roman" pitchFamily="18" charset="0"/>
            </a:endParaRPr>
          </a:p>
        </p:txBody>
      </p:sp>
      <p:sp>
        <p:nvSpPr>
          <p:cNvPr id="9" name="TextBox 8"/>
          <p:cNvSpPr txBox="1"/>
          <p:nvPr/>
        </p:nvSpPr>
        <p:spPr>
          <a:xfrm>
            <a:off x="1295400" y="3276600"/>
            <a:ext cx="6858000" cy="1938992"/>
          </a:xfrm>
          <a:prstGeom prst="rect">
            <a:avLst/>
          </a:prstGeom>
          <a:noFill/>
        </p:spPr>
        <p:txBody>
          <a:bodyPr wrap="square" rtlCol="0">
            <a:spAutoFit/>
          </a:bodyPr>
          <a:lstStyle/>
          <a:p>
            <a:pPr marL="342900" indent="-342900">
              <a:buAutoNum type="arabicPeriod"/>
            </a:pPr>
            <a:r>
              <a:rPr lang="en-US" sz="2400" b="1" dirty="0" smtClean="0">
                <a:latin typeface="Times New Roman" pitchFamily="18" charset="0"/>
                <a:cs typeface="Times New Roman" pitchFamily="18" charset="0"/>
              </a:rPr>
              <a:t>a ……………………. of   ointment</a:t>
            </a:r>
          </a:p>
          <a:p>
            <a:pPr marL="342900" indent="-342900">
              <a:buAutoNum type="arabicPeriod" startAt="2"/>
            </a:pPr>
            <a:r>
              <a:rPr lang="en-US" sz="2400" b="1" dirty="0" smtClean="0">
                <a:latin typeface="Times New Roman" pitchFamily="18" charset="0"/>
                <a:cs typeface="Times New Roman" pitchFamily="18" charset="0"/>
              </a:rPr>
              <a:t>a ……………………. of  aspirin</a:t>
            </a:r>
          </a:p>
          <a:p>
            <a:pPr marL="342900" indent="-342900">
              <a:buAutoNum type="arabicPeriod" startAt="3"/>
            </a:pPr>
            <a:r>
              <a:rPr lang="en-US" sz="2400" b="1" dirty="0" smtClean="0">
                <a:latin typeface="Times New Roman" pitchFamily="18" charset="0"/>
                <a:cs typeface="Times New Roman" pitchFamily="18" charset="0"/>
              </a:rPr>
              <a:t>a ……………………  of   bandage</a:t>
            </a:r>
          </a:p>
          <a:p>
            <a:pPr marL="342900" indent="-342900">
              <a:buAutoNum type="arabicPeriod" startAt="4"/>
            </a:pPr>
            <a:r>
              <a:rPr lang="en-US" sz="2400" b="1" smtClean="0">
                <a:latin typeface="Times New Roman" pitchFamily="18" charset="0"/>
                <a:cs typeface="Times New Roman" pitchFamily="18" charset="0"/>
              </a:rPr>
              <a:t>a </a:t>
            </a:r>
            <a:r>
              <a:rPr lang="en-US" sz="2400" smtClean="0">
                <a:latin typeface="Times New Roman" pitchFamily="18" charset="0"/>
                <a:cs typeface="Times New Roman" pitchFamily="18" charset="0"/>
              </a:rPr>
              <a:t>……………</a:t>
            </a:r>
            <a:r>
              <a:rPr lang="en-US" sz="2400" b="1"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of   foot spray</a:t>
            </a:r>
          </a:p>
          <a:p>
            <a:pPr marL="342900" indent="-342900"/>
            <a:r>
              <a:rPr lang="en-US" sz="2400" b="1" dirty="0" smtClean="0">
                <a:latin typeface="Times New Roman" pitchFamily="18" charset="0"/>
                <a:cs typeface="Times New Roman" pitchFamily="18" charset="0"/>
              </a:rPr>
              <a:t>5.   a ……………………. of  tissue</a:t>
            </a:r>
            <a:endParaRPr lang="en-US" sz="2400" b="1" dirty="0">
              <a:latin typeface="Times New Roman" pitchFamily="18" charset="0"/>
              <a:cs typeface="Times New Roman" pitchFamily="18" charset="0"/>
            </a:endParaRPr>
          </a:p>
        </p:txBody>
      </p:sp>
      <p:sp>
        <p:nvSpPr>
          <p:cNvPr id="10" name="TextBox 9"/>
          <p:cNvSpPr txBox="1"/>
          <p:nvPr/>
        </p:nvSpPr>
        <p:spPr>
          <a:xfrm>
            <a:off x="2209800" y="4267200"/>
            <a:ext cx="1981200" cy="461665"/>
          </a:xfrm>
          <a:prstGeom prst="rect">
            <a:avLst/>
          </a:prstGeom>
          <a:noFill/>
        </p:spPr>
        <p:txBody>
          <a:bodyPr wrap="square" rtlCol="0">
            <a:spAutoFit/>
          </a:bodyPr>
          <a:lstStyle/>
          <a:p>
            <a:r>
              <a:rPr lang="en-US" sz="2400" b="1" dirty="0" smtClean="0">
                <a:solidFill>
                  <a:srgbClr val="0070C0"/>
                </a:solidFill>
                <a:latin typeface="Times New Roman" pitchFamily="18" charset="0"/>
                <a:cs typeface="Times New Roman" pitchFamily="18" charset="0"/>
              </a:rPr>
              <a:t>bottle/can </a:t>
            </a:r>
            <a:endParaRPr lang="en-US" sz="2400" b="1" dirty="0">
              <a:solidFill>
                <a:srgbClr val="0070C0"/>
              </a:solidFill>
            </a:endParaRPr>
          </a:p>
        </p:txBody>
      </p:sp>
      <p:sp>
        <p:nvSpPr>
          <p:cNvPr id="12" name="TextBox 11"/>
          <p:cNvSpPr txBox="1"/>
          <p:nvPr/>
        </p:nvSpPr>
        <p:spPr>
          <a:xfrm>
            <a:off x="2438400" y="3581400"/>
            <a:ext cx="1219200" cy="461665"/>
          </a:xfrm>
          <a:prstGeom prst="rect">
            <a:avLst/>
          </a:prstGeom>
          <a:noFill/>
        </p:spPr>
        <p:txBody>
          <a:bodyPr wrap="square" rtlCol="0">
            <a:spAutoFit/>
          </a:bodyPr>
          <a:lstStyle/>
          <a:p>
            <a:r>
              <a:rPr lang="en-US" sz="2400" b="1" dirty="0" smtClean="0">
                <a:solidFill>
                  <a:srgbClr val="0070C0"/>
                </a:solidFill>
                <a:latin typeface="Times New Roman" pitchFamily="18" charset="0"/>
                <a:cs typeface="Times New Roman" pitchFamily="18" charset="0"/>
              </a:rPr>
              <a:t>box,</a:t>
            </a:r>
            <a:r>
              <a:rPr lang="en-US" sz="2400" b="1" dirty="0" smtClean="0">
                <a:latin typeface="Times New Roman" pitchFamily="18" charset="0"/>
                <a:cs typeface="Times New Roman" pitchFamily="18" charset="0"/>
              </a:rPr>
              <a:t>	 </a:t>
            </a:r>
            <a:endParaRPr lang="en-US" sz="2400" b="1" dirty="0"/>
          </a:p>
        </p:txBody>
      </p:sp>
      <p:sp>
        <p:nvSpPr>
          <p:cNvPr id="14" name="TextBox 13"/>
          <p:cNvSpPr txBox="1"/>
          <p:nvPr/>
        </p:nvSpPr>
        <p:spPr>
          <a:xfrm>
            <a:off x="2057400" y="3886200"/>
            <a:ext cx="2514600" cy="461665"/>
          </a:xfrm>
          <a:prstGeom prst="rect">
            <a:avLst/>
          </a:prstGeom>
          <a:noFill/>
        </p:spPr>
        <p:txBody>
          <a:bodyPr wrap="square" rtlCol="0">
            <a:spAutoFit/>
          </a:bodyPr>
          <a:lstStyle/>
          <a:p>
            <a:r>
              <a:rPr lang="en-US" sz="2400" b="1" dirty="0" smtClean="0">
                <a:solidFill>
                  <a:srgbClr val="0070C0"/>
                </a:solidFill>
                <a:latin typeface="Times New Roman" pitchFamily="18" charset="0"/>
                <a:cs typeface="Times New Roman" pitchFamily="18" charset="0"/>
              </a:rPr>
              <a:t>package,	 </a:t>
            </a:r>
            <a:endParaRPr lang="en-US" sz="2400" b="1" dirty="0">
              <a:solidFill>
                <a:srgbClr val="0070C0"/>
              </a:solidFill>
            </a:endParaRPr>
          </a:p>
        </p:txBody>
      </p:sp>
      <p:sp>
        <p:nvSpPr>
          <p:cNvPr id="15" name="TextBox 14"/>
          <p:cNvSpPr txBox="1"/>
          <p:nvPr/>
        </p:nvSpPr>
        <p:spPr>
          <a:xfrm>
            <a:off x="2362200" y="3200400"/>
            <a:ext cx="1143000" cy="461665"/>
          </a:xfrm>
          <a:prstGeom prst="rect">
            <a:avLst/>
          </a:prstGeom>
          <a:noFill/>
        </p:spPr>
        <p:txBody>
          <a:bodyPr wrap="square" rtlCol="0">
            <a:spAutoFit/>
          </a:bodyPr>
          <a:lstStyle/>
          <a:p>
            <a:r>
              <a:rPr lang="en-US"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tube</a:t>
            </a:r>
            <a:endParaRPr lang="en-US" sz="2400" b="1" dirty="0">
              <a:solidFill>
                <a:srgbClr val="0070C0"/>
              </a:solidFill>
            </a:endParaRPr>
          </a:p>
        </p:txBody>
      </p:sp>
      <p:sp>
        <p:nvSpPr>
          <p:cNvPr id="16" name="TextBox 15"/>
          <p:cNvSpPr txBox="1"/>
          <p:nvPr/>
        </p:nvSpPr>
        <p:spPr>
          <a:xfrm>
            <a:off x="2286000" y="4648200"/>
            <a:ext cx="2133600" cy="461665"/>
          </a:xfrm>
          <a:prstGeom prst="rect">
            <a:avLst/>
          </a:prstGeom>
          <a:noFill/>
        </p:spPr>
        <p:txBody>
          <a:bodyPr wrap="square" rtlCol="0">
            <a:spAutoFit/>
          </a:bodyPr>
          <a:lstStyle/>
          <a:p>
            <a:r>
              <a:rPr lang="en-US" sz="2400" b="1" dirty="0" smtClean="0">
                <a:solidFill>
                  <a:srgbClr val="0070C0"/>
                </a:solidFill>
                <a:latin typeface="Times New Roman" pitchFamily="18" charset="0"/>
                <a:cs typeface="Times New Roman" pitchFamily="18" charset="0"/>
              </a:rPr>
              <a:t>package,	 </a:t>
            </a:r>
            <a:endParaRPr lang="en-US" sz="2400" b="1" dirty="0">
              <a:solidFill>
                <a:srgbClr val="0070C0"/>
              </a:solidFill>
            </a:endParaRPr>
          </a:p>
        </p:txBody>
      </p:sp>
      <p:sp>
        <p:nvSpPr>
          <p:cNvPr id="17" name="TextBox 16"/>
          <p:cNvSpPr txBox="1"/>
          <p:nvPr/>
        </p:nvSpPr>
        <p:spPr>
          <a:xfrm>
            <a:off x="1143000" y="5562600"/>
            <a:ext cx="7204882" cy="830997"/>
          </a:xfrm>
          <a:prstGeom prst="rect">
            <a:avLst/>
          </a:prstGeom>
          <a:solidFill>
            <a:schemeClr val="accent3">
              <a:lumMod val="60000"/>
              <a:lumOff val="40000"/>
            </a:schemeClr>
          </a:solidFill>
          <a:ln w="19050">
            <a:solidFill>
              <a:srgbClr val="0070C0"/>
            </a:solidFill>
          </a:ln>
        </p:spPr>
        <p:txBody>
          <a:bodyPr wrap="square" rtlCol="0">
            <a:spAutoFit/>
          </a:bodyPr>
          <a:lstStyle/>
          <a:p>
            <a:r>
              <a:rPr lang="en-US" sz="2400" b="1" dirty="0" smtClean="0">
                <a:solidFill>
                  <a:srgbClr val="7030A0"/>
                </a:solidFill>
                <a:latin typeface="+mj-lt"/>
                <a:cs typeface="Times New Roman" pitchFamily="18" charset="0"/>
              </a:rPr>
              <a:t>Now write down some sentences using these phrases:</a:t>
            </a:r>
          </a:p>
          <a:p>
            <a:r>
              <a:rPr lang="en-US" sz="2400" b="1" dirty="0" smtClean="0">
                <a:solidFill>
                  <a:srgbClr val="00B0F0"/>
                </a:solidFill>
                <a:latin typeface="+mj-lt"/>
                <a:cs typeface="Times New Roman" pitchFamily="18" charset="0"/>
              </a:rPr>
              <a:t>One is done for you. I have bought a tube of ointment.</a:t>
            </a:r>
            <a:endParaRPr lang="en-US" sz="2400" b="1" dirty="0">
              <a:solidFill>
                <a:srgbClr val="00B0F0"/>
              </a:solidFill>
              <a:latin typeface="+mj-lt"/>
              <a:cs typeface="Times New Roman" pitchFamily="18" charset="0"/>
            </a:endParaRPr>
          </a:p>
        </p:txBody>
      </p:sp>
      <p:sp>
        <p:nvSpPr>
          <p:cNvPr id="4" name="TextBox 3"/>
          <p:cNvSpPr txBox="1"/>
          <p:nvPr/>
        </p:nvSpPr>
        <p:spPr>
          <a:xfrm>
            <a:off x="2438400" y="457200"/>
            <a:ext cx="4301319"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smtClean="0"/>
              <a:t>Individual work</a:t>
            </a:r>
            <a:endParaRPr lang="en-US" sz="3600" b="1" dirty="0"/>
          </a:p>
        </p:txBody>
      </p:sp>
      <p:sp>
        <p:nvSpPr>
          <p:cNvPr id="13" name="Rectangle 1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2"/>
          <a:stretch>
            <a:fillRect/>
          </a:stretch>
        </p:blipFill>
        <p:spPr>
          <a:xfrm>
            <a:off x="838200" y="7620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HOME WORK</a:t>
            </a:r>
            <a:endParaRPr lang="en-US" sz="3600" dirty="0">
              <a:solidFill>
                <a:srgbClr val="002060"/>
              </a:solidFill>
              <a:latin typeface="Stencil" pitchFamily="82" charset="0"/>
              <a:cs typeface="Times New Roman" pitchFamily="18" charset="0"/>
            </a:endParaRPr>
          </a:p>
        </p:txBody>
      </p:sp>
      <p:sp>
        <p:nvSpPr>
          <p:cNvPr id="4" name="Rectangle 3"/>
          <p:cNvSpPr/>
          <p:nvPr/>
        </p:nvSpPr>
        <p:spPr>
          <a:xfrm>
            <a:off x="914400" y="4191000"/>
            <a:ext cx="7391400" cy="1905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Write the benefit of honey.</a:t>
            </a:r>
            <a:endParaRPr lang="en-US" sz="3200" b="1" dirty="0">
              <a:solidFill>
                <a:srgbClr val="002060"/>
              </a:solidFill>
              <a:latin typeface="Times New Roman" pitchFamily="18" charset="0"/>
              <a:cs typeface="Times New Roman" pitchFamily="18" charset="0"/>
            </a:endParaRPr>
          </a:p>
        </p:txBody>
      </p:sp>
      <p:pic>
        <p:nvPicPr>
          <p:cNvPr id="7" name="Picture 6" descr="Honey.jpg"/>
          <p:cNvPicPr>
            <a:picLocks noChangeAspect="1"/>
          </p:cNvPicPr>
          <p:nvPr/>
        </p:nvPicPr>
        <p:blipFill>
          <a:blip r:embed="rId3"/>
          <a:stretch>
            <a:fillRect/>
          </a:stretch>
        </p:blipFill>
        <p:spPr>
          <a:xfrm>
            <a:off x="1219200" y="4419600"/>
            <a:ext cx="1383030" cy="1421130"/>
          </a:xfrm>
          <a:prstGeom prst="rect">
            <a:avLst/>
          </a:prstGeom>
        </p:spPr>
      </p:pic>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jpg"/>
          <p:cNvPicPr>
            <a:picLocks noChangeAspect="1"/>
          </p:cNvPicPr>
          <p:nvPr/>
        </p:nvPicPr>
        <p:blipFill>
          <a:blip r:embed="rId3"/>
          <a:stretch>
            <a:fillRect/>
          </a:stretch>
        </p:blipFill>
        <p:spPr>
          <a:xfrm>
            <a:off x="2254332" y="1676400"/>
            <a:ext cx="4381996" cy="3124200"/>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62200" y="838200"/>
            <a:ext cx="4267200" cy="1295400"/>
          </a:xfrm>
          <a:prstGeom prst="ellipse">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2060"/>
                </a:solidFill>
                <a:latin typeface="Stencil" pitchFamily="82" charset="0"/>
                <a:cs typeface="Times New Roman" pitchFamily="18" charset="0"/>
              </a:rPr>
              <a:t>WELCOME</a:t>
            </a:r>
            <a:endParaRPr lang="en-US" sz="4400" dirty="0">
              <a:solidFill>
                <a:srgbClr val="002060"/>
              </a:solidFill>
              <a:latin typeface="Stencil" pitchFamily="82" charset="0"/>
              <a:cs typeface="Times New Roman" pitchFamily="18" charset="0"/>
            </a:endParaRPr>
          </a:p>
        </p:txBody>
      </p:sp>
      <p:pic>
        <p:nvPicPr>
          <p:cNvPr id="12" name="Picture 11" descr="300969_142672782549986_708389158_n.jpg"/>
          <p:cNvPicPr>
            <a:picLocks noChangeAspect="1"/>
          </p:cNvPicPr>
          <p:nvPr/>
        </p:nvPicPr>
        <p:blipFill>
          <a:blip r:embed="rId3"/>
          <a:stretch>
            <a:fillRect/>
          </a:stretch>
        </p:blipFill>
        <p:spPr>
          <a:xfrm>
            <a:off x="2133600" y="2667000"/>
            <a:ext cx="4724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fltVal val="0"/>
                                          </p:val>
                                        </p:tav>
                                        <p:tav tm="100000">
                                          <p:val>
                                            <p:strVal val="#ppt_w"/>
                                          </p:val>
                                        </p:tav>
                                      </p:tavLst>
                                    </p:anim>
                                    <p:anim calcmode="lin" valueType="num">
                                      <p:cBhvr>
                                        <p:cTn id="13" dur="2000" fill="hold"/>
                                        <p:tgtEl>
                                          <p:spTgt spid="12"/>
                                        </p:tgtEl>
                                        <p:attrNameLst>
                                          <p:attrName>ppt_h</p:attrName>
                                        </p:attrNameLst>
                                      </p:cBhvr>
                                      <p:tavLst>
                                        <p:tav tm="0">
                                          <p:val>
                                            <p:fltVal val="0"/>
                                          </p:val>
                                        </p:tav>
                                        <p:tav tm="100000">
                                          <p:val>
                                            <p:strVal val="#ppt_h"/>
                                          </p:val>
                                        </p:tav>
                                      </p:tavLst>
                                    </p:anim>
                                    <p:animEffect transition="in" filter="fade">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524000" y="381000"/>
            <a:ext cx="5867400" cy="1066800"/>
          </a:xfrm>
          <a:prstGeom prst="ellipseRibbon2">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Stencil" pitchFamily="82" charset="0"/>
                <a:cs typeface="Times New Roman" pitchFamily="18" charset="0"/>
              </a:rPr>
              <a:t>IDENTITY</a:t>
            </a:r>
            <a:endParaRPr lang="en-US" sz="4000" dirty="0">
              <a:solidFill>
                <a:srgbClr val="002060"/>
              </a:solidFill>
              <a:latin typeface="Stencil" pitchFamily="82" charset="0"/>
              <a:cs typeface="Times New Roman" pitchFamily="18" charset="0"/>
            </a:endParaRPr>
          </a:p>
        </p:txBody>
      </p:sp>
      <p:sp>
        <p:nvSpPr>
          <p:cNvPr id="6" name="TextBox 5"/>
          <p:cNvSpPr txBox="1"/>
          <p:nvPr/>
        </p:nvSpPr>
        <p:spPr>
          <a:xfrm>
            <a:off x="838200" y="1676400"/>
            <a:ext cx="7543800" cy="1938992"/>
          </a:xfrm>
          <a:prstGeom prst="rect">
            <a:avLst/>
          </a:prstGeom>
          <a:solidFill>
            <a:schemeClr val="tx2">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600" b="1" dirty="0" smtClean="0">
                <a:latin typeface="Times New Roman" pitchFamily="18" charset="0"/>
                <a:cs typeface="Times New Roman" pitchFamily="18" charset="0"/>
              </a:rPr>
              <a:t>SK. Md. </a:t>
            </a:r>
            <a:r>
              <a:rPr lang="en-US" sz="3600" b="1" dirty="0" err="1" smtClean="0">
                <a:latin typeface="Times New Roman" pitchFamily="18" charset="0"/>
                <a:cs typeface="Times New Roman" pitchFamily="18" charset="0"/>
              </a:rPr>
              <a:t>Harunar</a:t>
            </a:r>
            <a:r>
              <a:rPr lang="en-US" sz="3600" b="1" dirty="0" smtClean="0">
                <a:latin typeface="Times New Roman" pitchFamily="18" charset="0"/>
                <a:cs typeface="Times New Roman" pitchFamily="18" charset="0"/>
              </a:rPr>
              <a:t> Rashid</a:t>
            </a:r>
            <a:endParaRPr lang="en-US"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Senior Assist: Teacher</a:t>
            </a:r>
          </a:p>
          <a:p>
            <a:pPr algn="ctr"/>
            <a:r>
              <a:rPr lang="en-US" sz="2800" b="1" dirty="0" err="1" smtClean="0">
                <a:latin typeface="Times New Roman" pitchFamily="18" charset="0"/>
                <a:cs typeface="Times New Roman" pitchFamily="18" charset="0"/>
              </a:rPr>
              <a:t>Sonatola</a:t>
            </a:r>
            <a:r>
              <a:rPr lang="en-US" sz="2800" b="1" dirty="0" smtClean="0">
                <a:latin typeface="Times New Roman" pitchFamily="18" charset="0"/>
                <a:cs typeface="Times New Roman" pitchFamily="18" charset="0"/>
              </a:rPr>
              <a:t> Model High School,    </a:t>
            </a:r>
          </a:p>
          <a:p>
            <a:pPr algn="ct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Sonatola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Bogra</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7" name="TextBox 6"/>
          <p:cNvSpPr txBox="1"/>
          <p:nvPr/>
        </p:nvSpPr>
        <p:spPr>
          <a:xfrm>
            <a:off x="1219200" y="3810000"/>
            <a:ext cx="6858000" cy="2246769"/>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800" b="1" dirty="0" smtClean="0">
                <a:latin typeface="Times New Roman" pitchFamily="18" charset="0"/>
                <a:cs typeface="Times New Roman" pitchFamily="18" charset="0"/>
              </a:rPr>
              <a:t>Lesson</a:t>
            </a:r>
          </a:p>
          <a:p>
            <a:pPr algn="ctr"/>
            <a:r>
              <a:rPr lang="en-US" sz="2800" b="1" dirty="0" smtClean="0">
                <a:latin typeface="Times New Roman" pitchFamily="18" charset="0"/>
                <a:cs typeface="Times New Roman" pitchFamily="18" charset="0"/>
              </a:rPr>
              <a:t>ENGLISH FOR TODAY</a:t>
            </a:r>
          </a:p>
          <a:p>
            <a:pPr algn="ctr"/>
            <a:r>
              <a:rPr lang="en-US" sz="2800" b="1" dirty="0" smtClean="0">
                <a:latin typeface="Times New Roman" pitchFamily="18" charset="0"/>
                <a:cs typeface="Times New Roman" pitchFamily="18" charset="0"/>
              </a:rPr>
              <a:t>CLASS : SIX</a:t>
            </a:r>
          </a:p>
          <a:p>
            <a:pPr algn="ctr"/>
            <a:r>
              <a:rPr lang="en-US" sz="2800" b="1" dirty="0" smtClean="0">
                <a:latin typeface="Times New Roman" pitchFamily="18" charset="0"/>
                <a:cs typeface="Times New Roman" pitchFamily="18" charset="0"/>
              </a:rPr>
              <a:t>UNIT  ----  LESSON – 26</a:t>
            </a:r>
          </a:p>
          <a:p>
            <a:pPr algn="ctr"/>
            <a:endParaRPr lang="en-US" sz="2800" b="1" dirty="0" smtClean="0">
              <a:latin typeface="Times New Roman" pitchFamily="18" charset="0"/>
              <a:cs typeface="Times New Roman" pitchFamily="18" charset="0"/>
            </a:endParaRPr>
          </a:p>
        </p:txBody>
      </p:sp>
      <p:pic>
        <p:nvPicPr>
          <p:cNvPr id="5" name="Picture 4" descr="Myself.jpg"/>
          <p:cNvPicPr>
            <a:picLocks noChangeAspect="1"/>
          </p:cNvPicPr>
          <p:nvPr/>
        </p:nvPicPr>
        <p:blipFill>
          <a:blip r:embed="rId2"/>
          <a:stretch>
            <a:fillRect/>
          </a:stretch>
        </p:blipFill>
        <p:spPr>
          <a:xfrm>
            <a:off x="1219200" y="1981200"/>
            <a:ext cx="886691" cy="13095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six.jpg"/>
          <p:cNvPicPr>
            <a:picLocks noChangeAspect="1"/>
          </p:cNvPicPr>
          <p:nvPr/>
        </p:nvPicPr>
        <p:blipFill>
          <a:blip r:embed="rId3" cstate="print"/>
          <a:stretch>
            <a:fillRect/>
          </a:stretch>
        </p:blipFill>
        <p:spPr>
          <a:xfrm>
            <a:off x="1676400" y="4343400"/>
            <a:ext cx="762000" cy="11277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286000" y="533400"/>
            <a:ext cx="5334000" cy="990600"/>
          </a:xfrm>
          <a:prstGeom prst="downArrowCallout">
            <a:avLst>
              <a:gd name="adj1" fmla="val 25000"/>
              <a:gd name="adj2" fmla="val 23462"/>
              <a:gd name="adj3" fmla="val 25000"/>
              <a:gd name="adj4" fmla="val 64977"/>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Look at the pictures</a:t>
            </a:r>
            <a:endParaRPr lang="en-US" sz="3600" b="1" dirty="0">
              <a:solidFill>
                <a:srgbClr val="002060"/>
              </a:solidFill>
              <a:latin typeface="Times New Roman" pitchFamily="18" charset="0"/>
              <a:cs typeface="Times New Roman" pitchFamily="18" charset="0"/>
            </a:endParaRPr>
          </a:p>
        </p:txBody>
      </p:sp>
      <p:sp>
        <p:nvSpPr>
          <p:cNvPr id="6" name="Rectangle 5"/>
          <p:cNvSpPr/>
          <p:nvPr/>
        </p:nvSpPr>
        <p:spPr>
          <a:xfrm>
            <a:off x="838200" y="5257800"/>
            <a:ext cx="7543800" cy="1066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 Have you had any health problems recently ?</a:t>
            </a:r>
            <a:endParaRPr lang="en-US" sz="2800" b="1" dirty="0">
              <a:solidFill>
                <a:srgbClr val="002060"/>
              </a:solidFill>
              <a:latin typeface="Times New Roman" pitchFamily="18" charset="0"/>
              <a:cs typeface="Times New Roman" pitchFamily="18" charset="0"/>
            </a:endParaRPr>
          </a:p>
        </p:txBody>
      </p:sp>
      <p:sp>
        <p:nvSpPr>
          <p:cNvPr id="8" name="Rectangle 7"/>
          <p:cNvSpPr/>
          <p:nvPr/>
        </p:nvSpPr>
        <p:spPr>
          <a:xfrm>
            <a:off x="762000" y="5257800"/>
            <a:ext cx="7772400" cy="1066800"/>
          </a:xfrm>
          <a:prstGeom prst="rect">
            <a:avLst/>
          </a:prstGeom>
          <a:solidFill>
            <a:schemeClr val="accent3">
              <a:lumMod val="60000"/>
              <a:lumOff val="40000"/>
            </a:schemeClr>
          </a:solidFill>
          <a:ln w="3175">
            <a:solidFill>
              <a:schemeClr val="accent3">
                <a:lumMod val="60000"/>
                <a:lumOff val="40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S: Yes, recently I have had a cholera.</a:t>
            </a:r>
            <a:endParaRPr lang="en-US" sz="3200" b="1" dirty="0">
              <a:solidFill>
                <a:srgbClr val="00206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145" y="1752600"/>
            <a:ext cx="5460998"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762000" y="5257800"/>
            <a:ext cx="7772400" cy="1066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 What did you do when you have had cholera?</a:t>
            </a:r>
            <a:endParaRPr lang="en-US" sz="2800" b="1" dirty="0">
              <a:solidFill>
                <a:srgbClr val="002060"/>
              </a:solidFill>
              <a:latin typeface="Times New Roman" pitchFamily="18" charset="0"/>
              <a:cs typeface="Times New Roman" pitchFamily="18" charset="0"/>
            </a:endParaRPr>
          </a:p>
        </p:txBody>
      </p:sp>
      <p:sp>
        <p:nvSpPr>
          <p:cNvPr id="11" name="Rectangle 10"/>
          <p:cNvSpPr/>
          <p:nvPr/>
        </p:nvSpPr>
        <p:spPr>
          <a:xfrm>
            <a:off x="762000" y="5257800"/>
            <a:ext cx="7772400" cy="1066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S: I went to a doctor for my remedies.</a:t>
            </a:r>
            <a:endParaRPr lang="en-US" sz="3200" b="1" dirty="0">
              <a:solidFill>
                <a:srgbClr val="002060"/>
              </a:solidFill>
              <a:latin typeface="Times New Roman" pitchFamily="18" charset="0"/>
              <a:cs typeface="Times New Roman" pitchFamily="18" charset="0"/>
            </a:endParaRP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Righ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Right)">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Right)">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495800"/>
            <a:ext cx="8077200" cy="2057400"/>
          </a:xfrm>
          <a:prstGeom prst="rect">
            <a:avLst/>
          </a:prstGeom>
          <a:solidFill>
            <a:schemeClr val="accent3">
              <a:lumMod val="60000"/>
              <a:lumOff val="40000"/>
            </a:schemeClr>
          </a:solidFill>
          <a:ln w="285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70C0"/>
                </a:solidFill>
                <a:latin typeface="Times New Roman" pitchFamily="18" charset="0"/>
                <a:cs typeface="Times New Roman" pitchFamily="18" charset="0"/>
              </a:rPr>
              <a:t>So today we`ll discuss </a:t>
            </a:r>
            <a:r>
              <a:rPr lang="en-US" sz="3200" b="1" dirty="0">
                <a:solidFill>
                  <a:srgbClr val="0070C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about</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Remedies: </a:t>
            </a:r>
          </a:p>
          <a:p>
            <a:pPr algn="ctr"/>
            <a:r>
              <a:rPr lang="en-US" sz="4000" b="1" dirty="0" smtClean="0">
                <a:solidFill>
                  <a:srgbClr val="002060"/>
                </a:solidFill>
                <a:latin typeface="Times New Roman" pitchFamily="18" charset="0"/>
                <a:cs typeface="Times New Roman" pitchFamily="18" charset="0"/>
              </a:rPr>
              <a:t>modern and traditional.</a:t>
            </a:r>
            <a:r>
              <a:rPr lang="en-US" sz="4000" b="1" dirty="0" smtClean="0">
                <a:latin typeface="Times New Roman" pitchFamily="18" charset="0"/>
                <a:cs typeface="Times New Roman" pitchFamily="18" charset="0"/>
              </a:rPr>
              <a:t> </a:t>
            </a:r>
          </a:p>
        </p:txBody>
      </p:sp>
      <p:sp>
        <p:nvSpPr>
          <p:cNvPr id="9" name="Rectangle 8"/>
          <p:cNvSpPr/>
          <p:nvPr/>
        </p:nvSpPr>
        <p:spPr>
          <a:xfrm>
            <a:off x="2209800" y="381000"/>
            <a:ext cx="4876800" cy="685800"/>
          </a:xfrm>
          <a:prstGeom prst="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LESSON DECLARATION</a:t>
            </a:r>
            <a:endParaRPr lang="en-US" sz="2800" b="1" dirty="0">
              <a:solidFill>
                <a:srgbClr val="002060"/>
              </a:solidFill>
              <a:latin typeface="Times New Roman" pitchFamily="18" charset="0"/>
              <a:cs typeface="Times New Roman" pitchFamily="18" charset="0"/>
            </a:endParaRPr>
          </a:p>
        </p:txBody>
      </p:sp>
      <p:pic>
        <p:nvPicPr>
          <p:cNvPr id="5" name="Picture 4" descr="doctor.jpg"/>
          <p:cNvPicPr>
            <a:picLocks noChangeAspect="1"/>
          </p:cNvPicPr>
          <p:nvPr/>
        </p:nvPicPr>
        <p:blipFill>
          <a:blip r:embed="rId3"/>
          <a:stretch>
            <a:fillRect/>
          </a:stretch>
        </p:blipFill>
        <p:spPr>
          <a:xfrm>
            <a:off x="1066800" y="1295400"/>
            <a:ext cx="32004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harbal3.jpg"/>
          <p:cNvPicPr>
            <a:picLocks noChangeAspect="1"/>
          </p:cNvPicPr>
          <p:nvPr/>
        </p:nvPicPr>
        <p:blipFill>
          <a:blip r:embed="rId4"/>
          <a:stretch>
            <a:fillRect/>
          </a:stretch>
        </p:blipFill>
        <p:spPr>
          <a:xfrm>
            <a:off x="4495800" y="1295400"/>
            <a:ext cx="3019425"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60000"/>
              <a:lumOff val="4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Stencil" pitchFamily="82" charset="0"/>
                <a:cs typeface="Times New Roman" pitchFamily="18" charset="0"/>
              </a:rPr>
              <a:t>Learning  outcomes</a:t>
            </a:r>
            <a:endParaRPr lang="en-US" sz="3600" dirty="0">
              <a:solidFill>
                <a:srgbClr val="002060"/>
              </a:solidFill>
              <a:latin typeface="Stencil" pitchFamily="82" charset="0"/>
              <a:cs typeface="Times New Roman" pitchFamily="18" charset="0"/>
            </a:endParaRPr>
          </a:p>
        </p:txBody>
      </p:sp>
      <p:sp>
        <p:nvSpPr>
          <p:cNvPr id="3" name="Rounded Rectangle 2"/>
          <p:cNvSpPr/>
          <p:nvPr/>
        </p:nvSpPr>
        <p:spPr>
          <a:xfrm>
            <a:off x="1143000" y="1905000"/>
            <a:ext cx="72390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itchFamily="18" charset="0"/>
                <a:cs typeface="Times New Roman" pitchFamily="18" charset="0"/>
              </a:rPr>
              <a:t>By the end of the lesson, students </a:t>
            </a:r>
            <a:r>
              <a:rPr lang="en-US" sz="2400" b="1" dirty="0">
                <a:solidFill>
                  <a:srgbClr val="002060"/>
                </a:solidFill>
                <a:latin typeface="Times New Roman" pitchFamily="18" charset="0"/>
                <a:cs typeface="Times New Roman" pitchFamily="18" charset="0"/>
              </a:rPr>
              <a:t>will be able to----</a:t>
            </a:r>
          </a:p>
          <a:p>
            <a:endParaRPr lang="en-US" sz="2400" b="1" dirty="0">
              <a:solidFill>
                <a:srgbClr val="002060"/>
              </a:solidFill>
              <a:latin typeface="Times New Roman" pitchFamily="18" charset="0"/>
              <a:cs typeface="Times New Roman" pitchFamily="18" charset="0"/>
            </a:endParaRPr>
          </a:p>
          <a:p>
            <a:pPr marL="342900" indent="-342900">
              <a:buFont typeface="Wingdings" panose="05000000000000000000" pitchFamily="2" charset="2"/>
              <a:buChar char="Ø"/>
            </a:pPr>
            <a:r>
              <a:rPr lang="en-US" sz="2400" b="1" dirty="0">
                <a:solidFill>
                  <a:srgbClr val="002060"/>
                </a:solidFill>
                <a:latin typeface="Times New Roman" pitchFamily="18" charset="0"/>
                <a:cs typeface="Times New Roman" pitchFamily="18" charset="0"/>
              </a:rPr>
              <a:t> read and understand </a:t>
            </a:r>
            <a:r>
              <a:rPr lang="en-US" sz="2400" b="1" dirty="0" smtClean="0">
                <a:solidFill>
                  <a:srgbClr val="002060"/>
                </a:solidFill>
                <a:latin typeface="Times New Roman" pitchFamily="18" charset="0"/>
                <a:cs typeface="Times New Roman" pitchFamily="18" charset="0"/>
              </a:rPr>
              <a:t>written instructions</a:t>
            </a:r>
            <a:endParaRPr lang="en-US" sz="2400" b="1" dirty="0">
              <a:solidFill>
                <a:srgbClr val="002060"/>
              </a:solidFill>
              <a:latin typeface="Times New Roman" pitchFamily="18" charset="0"/>
              <a:cs typeface="Times New Roman" pitchFamily="18" charset="0"/>
            </a:endParaRPr>
          </a:p>
          <a:p>
            <a:pPr marL="342900" indent="-342900">
              <a:buFont typeface="Wingdings" panose="05000000000000000000" pitchFamily="2" charset="2"/>
              <a:buChar char="Ø"/>
            </a:pPr>
            <a:r>
              <a:rPr lang="en-US" sz="2400" b="1" dirty="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read and understand texts</a:t>
            </a:r>
            <a:endParaRPr lang="en-US" sz="2400" b="1" dirty="0">
              <a:solidFill>
                <a:srgbClr val="002060"/>
              </a:solidFill>
              <a:latin typeface="Times New Roman" pitchFamily="18" charset="0"/>
              <a:cs typeface="Times New Roman" pitchFamily="18" charset="0"/>
            </a:endParaRPr>
          </a:p>
          <a:p>
            <a:pPr marL="342900" indent="-342900">
              <a:buFont typeface="Wingdings" panose="05000000000000000000" pitchFamily="2" charset="2"/>
              <a:buChar char="Ø"/>
            </a:pPr>
            <a:r>
              <a:rPr lang="en-US" sz="2400" b="1" dirty="0" smtClean="0">
                <a:solidFill>
                  <a:srgbClr val="002060"/>
                </a:solidFill>
                <a:latin typeface="Times New Roman" pitchFamily="18" charset="0"/>
                <a:cs typeface="Times New Roman" pitchFamily="18" charset="0"/>
              </a:rPr>
              <a:t>ask </a:t>
            </a:r>
            <a:r>
              <a:rPr lang="en-US" sz="2400" b="1" dirty="0">
                <a:solidFill>
                  <a:srgbClr val="002060"/>
                </a:solidFill>
                <a:latin typeface="Times New Roman" pitchFamily="18" charset="0"/>
                <a:cs typeface="Times New Roman" pitchFamily="18" charset="0"/>
              </a:rPr>
              <a:t>and answer questions</a:t>
            </a:r>
          </a:p>
          <a:p>
            <a:pPr marL="342900" indent="-342900">
              <a:buFont typeface="Wingdings" panose="05000000000000000000" pitchFamily="2" charset="2"/>
              <a:buChar char="Ø"/>
            </a:pPr>
            <a:r>
              <a:rPr lang="en-US" sz="2400" b="1" dirty="0">
                <a:solidFill>
                  <a:srgbClr val="002060"/>
                </a:solidFill>
                <a:latin typeface="Times New Roman" pitchFamily="18" charset="0"/>
                <a:cs typeface="Times New Roman" pitchFamily="18" charset="0"/>
              </a:rPr>
              <a:t>Write </a:t>
            </a:r>
            <a:r>
              <a:rPr lang="en-US" sz="2400" b="1" dirty="0" smtClean="0">
                <a:solidFill>
                  <a:srgbClr val="002060"/>
                </a:solidFill>
                <a:latin typeface="Times New Roman" pitchFamily="18" charset="0"/>
                <a:cs typeface="Times New Roman" pitchFamily="18" charset="0"/>
              </a:rPr>
              <a:t>short paragraphs</a:t>
            </a:r>
          </a:p>
          <a:p>
            <a:pPr marL="342900" indent="-342900">
              <a:buFont typeface="Wingdings" panose="05000000000000000000" pitchFamily="2" charset="2"/>
              <a:buChar char="Ø"/>
            </a:pPr>
            <a:r>
              <a:rPr lang="en-US" sz="2400" b="1" dirty="0" smtClean="0">
                <a:solidFill>
                  <a:srgbClr val="002060"/>
                </a:solidFill>
                <a:latin typeface="Times New Roman" pitchFamily="18" charset="0"/>
                <a:cs typeface="Times New Roman" pitchFamily="18" charset="0"/>
              </a:rPr>
              <a:t>Participate in short dialogues and conversations on familiar topics</a:t>
            </a:r>
            <a:endParaRPr lang="en-US" sz="2400" b="1" dirty="0">
              <a:solidFill>
                <a:srgbClr val="002060"/>
              </a:solidFill>
              <a:latin typeface="Times New Roman" pitchFamily="18" charset="0"/>
              <a:cs typeface="Times New Roman" pitchFamily="18" charset="0"/>
            </a:endParaRP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830580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Look at the following pictures. Discuss with your partner what they are. Match them with their names given in the box.</a:t>
            </a:r>
            <a:endParaRPr lang="en-US" sz="2400" b="1" dirty="0">
              <a:latin typeface="Times New Roman" pitchFamily="18" charset="0"/>
              <a:cs typeface="Times New Roman" pitchFamily="18" charset="0"/>
            </a:endParaRPr>
          </a:p>
        </p:txBody>
      </p:sp>
      <p:sp>
        <p:nvSpPr>
          <p:cNvPr id="4" name="Rectangle 3"/>
          <p:cNvSpPr/>
          <p:nvPr/>
        </p:nvSpPr>
        <p:spPr>
          <a:xfrm>
            <a:off x="914400" y="1219200"/>
            <a:ext cx="7391400" cy="76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		</a:t>
            </a:r>
            <a:endParaRPr lang="en-US" dirty="0">
              <a:solidFill>
                <a:srgbClr val="002060"/>
              </a:solidFill>
            </a:endParaRPr>
          </a:p>
        </p:txBody>
      </p:sp>
      <p:pic>
        <p:nvPicPr>
          <p:cNvPr id="5" name="Picture 4" descr="neem1.jpg"/>
          <p:cNvPicPr>
            <a:picLocks noChangeAspect="1"/>
          </p:cNvPicPr>
          <p:nvPr/>
        </p:nvPicPr>
        <p:blipFill>
          <a:blip r:embed="rId3"/>
          <a:stretch>
            <a:fillRect/>
          </a:stretch>
        </p:blipFill>
        <p:spPr>
          <a:xfrm>
            <a:off x="2514600" y="4572000"/>
            <a:ext cx="18288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paracetamol.jpg"/>
          <p:cNvPicPr>
            <a:picLocks noChangeAspect="1"/>
          </p:cNvPicPr>
          <p:nvPr/>
        </p:nvPicPr>
        <p:blipFill>
          <a:blip r:embed="rId4"/>
          <a:stretch>
            <a:fillRect/>
          </a:stretch>
        </p:blipFill>
        <p:spPr>
          <a:xfrm>
            <a:off x="533400" y="2286000"/>
            <a:ext cx="1676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honey.jpg"/>
          <p:cNvPicPr>
            <a:picLocks noChangeAspect="1"/>
          </p:cNvPicPr>
          <p:nvPr/>
        </p:nvPicPr>
        <p:blipFill>
          <a:blip r:embed="rId5"/>
          <a:stretch>
            <a:fillRect/>
          </a:stretch>
        </p:blipFill>
        <p:spPr>
          <a:xfrm>
            <a:off x="4648200" y="2362200"/>
            <a:ext cx="17526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avlon.jpg"/>
          <p:cNvPicPr>
            <a:picLocks noChangeAspect="1"/>
          </p:cNvPicPr>
          <p:nvPr/>
        </p:nvPicPr>
        <p:blipFill>
          <a:blip r:embed="rId6"/>
          <a:stretch>
            <a:fillRect/>
          </a:stretch>
        </p:blipFill>
        <p:spPr>
          <a:xfrm>
            <a:off x="6629400" y="2362200"/>
            <a:ext cx="16002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ntacid.jpg"/>
          <p:cNvPicPr>
            <a:picLocks noChangeAspect="1"/>
          </p:cNvPicPr>
          <p:nvPr/>
        </p:nvPicPr>
        <p:blipFill>
          <a:blip r:embed="rId7"/>
          <a:stretch>
            <a:fillRect/>
          </a:stretch>
        </p:blipFill>
        <p:spPr>
          <a:xfrm>
            <a:off x="2514600" y="2362200"/>
            <a:ext cx="18288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loevera2.jpg"/>
          <p:cNvPicPr>
            <a:picLocks noChangeAspect="1"/>
          </p:cNvPicPr>
          <p:nvPr/>
        </p:nvPicPr>
        <p:blipFill>
          <a:blip r:embed="rId8"/>
          <a:stretch>
            <a:fillRect/>
          </a:stretch>
        </p:blipFill>
        <p:spPr>
          <a:xfrm>
            <a:off x="457200" y="4572000"/>
            <a:ext cx="17526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Tulsi.jpg"/>
          <p:cNvPicPr>
            <a:picLocks noChangeAspect="1"/>
          </p:cNvPicPr>
          <p:nvPr/>
        </p:nvPicPr>
        <p:blipFill>
          <a:blip r:embed="rId9"/>
          <a:stretch>
            <a:fillRect/>
          </a:stretch>
        </p:blipFill>
        <p:spPr>
          <a:xfrm>
            <a:off x="6705600" y="4648200"/>
            <a:ext cx="19050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turmeric.jpg"/>
          <p:cNvPicPr>
            <a:picLocks noChangeAspect="1"/>
          </p:cNvPicPr>
          <p:nvPr/>
        </p:nvPicPr>
        <p:blipFill>
          <a:blip r:embed="rId10"/>
          <a:stretch>
            <a:fillRect/>
          </a:stretch>
        </p:blipFill>
        <p:spPr>
          <a:xfrm>
            <a:off x="4572000" y="4648200"/>
            <a:ext cx="19050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990600" y="1295400"/>
            <a:ext cx="1905000" cy="400110"/>
          </a:xfrm>
          <a:prstGeom prst="rect">
            <a:avLst/>
          </a:prstGeom>
          <a:noFill/>
        </p:spPr>
        <p:txBody>
          <a:bodyPr wrap="square" rtlCol="0">
            <a:spAutoFit/>
          </a:bodyPr>
          <a:lstStyle/>
          <a:p>
            <a:r>
              <a:rPr lang="en-US" sz="2000" b="1" dirty="0" err="1" smtClean="0">
                <a:solidFill>
                  <a:srgbClr val="002060"/>
                </a:solidFill>
                <a:latin typeface="Times New Roman" pitchFamily="18" charset="0"/>
                <a:cs typeface="Times New Roman" pitchFamily="18" charset="0"/>
              </a:rPr>
              <a:t>Paracetamol</a:t>
            </a:r>
            <a:r>
              <a:rPr lang="en-US" sz="2000" b="1" dirty="0" smtClean="0">
                <a:solidFill>
                  <a:srgbClr val="002060"/>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5" name="TextBox 14"/>
          <p:cNvSpPr txBox="1"/>
          <p:nvPr/>
        </p:nvSpPr>
        <p:spPr>
          <a:xfrm>
            <a:off x="2590800" y="1295400"/>
            <a:ext cx="2133600" cy="400110"/>
          </a:xfrm>
          <a:prstGeom prst="rect">
            <a:avLst/>
          </a:prstGeom>
          <a:noFill/>
        </p:spPr>
        <p:txBody>
          <a:bodyPr wrap="square" rtlCol="0">
            <a:spAutoFit/>
          </a:bodyPr>
          <a:lstStyle/>
          <a:p>
            <a:r>
              <a:rPr lang="en-US" sz="2000" b="1" dirty="0" smtClean="0">
                <a:solidFill>
                  <a:srgbClr val="002060"/>
                </a:solidFill>
                <a:latin typeface="Times New Roman" pitchFamily="18" charset="0"/>
                <a:cs typeface="Times New Roman" pitchFamily="18" charset="0"/>
              </a:rPr>
              <a:t>Holy basil/</a:t>
            </a:r>
            <a:r>
              <a:rPr lang="en-US" sz="2000" b="1" dirty="0" err="1" smtClean="0">
                <a:solidFill>
                  <a:srgbClr val="002060"/>
                </a:solidFill>
                <a:latin typeface="Times New Roman" pitchFamily="18" charset="0"/>
                <a:cs typeface="Times New Roman" pitchFamily="18" charset="0"/>
              </a:rPr>
              <a:t>Tulsi</a:t>
            </a:r>
            <a:r>
              <a:rPr lang="en-US" sz="2000" b="1" dirty="0" smtClean="0">
                <a:solidFill>
                  <a:srgbClr val="002060"/>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6" name="TextBox 15"/>
          <p:cNvSpPr txBox="1"/>
          <p:nvPr/>
        </p:nvSpPr>
        <p:spPr>
          <a:xfrm>
            <a:off x="4800600" y="1219200"/>
            <a:ext cx="1143000" cy="400110"/>
          </a:xfrm>
          <a:prstGeom prst="rect">
            <a:avLst/>
          </a:prstGeom>
          <a:noFill/>
        </p:spPr>
        <p:txBody>
          <a:bodyPr wrap="square" rtlCol="0">
            <a:spAutoFit/>
          </a:bodyPr>
          <a:lstStyle/>
          <a:p>
            <a:r>
              <a:rPr lang="en-US" sz="2000" b="1" dirty="0" smtClean="0">
                <a:solidFill>
                  <a:srgbClr val="002060"/>
                </a:solidFill>
                <a:latin typeface="Times New Roman" pitchFamily="18" charset="0"/>
                <a:cs typeface="Times New Roman" pitchFamily="18" charset="0"/>
              </a:rPr>
              <a:t>Antacid,</a:t>
            </a:r>
            <a:endParaRPr lang="en-US" sz="2000" b="1" dirty="0">
              <a:latin typeface="Times New Roman" pitchFamily="18" charset="0"/>
              <a:cs typeface="Times New Roman" pitchFamily="18" charset="0"/>
            </a:endParaRPr>
          </a:p>
        </p:txBody>
      </p:sp>
      <p:sp>
        <p:nvSpPr>
          <p:cNvPr id="17" name="TextBox 16"/>
          <p:cNvSpPr txBox="1"/>
          <p:nvPr/>
        </p:nvSpPr>
        <p:spPr>
          <a:xfrm>
            <a:off x="6629400" y="1219200"/>
            <a:ext cx="1143000" cy="400110"/>
          </a:xfrm>
          <a:prstGeom prst="rect">
            <a:avLst/>
          </a:prstGeom>
          <a:noFill/>
        </p:spPr>
        <p:txBody>
          <a:bodyPr wrap="square" rtlCol="0">
            <a:spAutoFit/>
          </a:bodyPr>
          <a:lstStyle/>
          <a:p>
            <a:pPr algn="ctr"/>
            <a:r>
              <a:rPr lang="en-US" sz="2000" b="1" dirty="0" smtClean="0">
                <a:solidFill>
                  <a:srgbClr val="002060"/>
                </a:solidFill>
                <a:latin typeface="Times New Roman" pitchFamily="18" charset="0"/>
                <a:cs typeface="Times New Roman" pitchFamily="18" charset="0"/>
              </a:rPr>
              <a:t>Honey,</a:t>
            </a:r>
            <a:endParaRPr lang="en-US" sz="2000" b="1" dirty="0">
              <a:latin typeface="Times New Roman" pitchFamily="18" charset="0"/>
              <a:cs typeface="Times New Roman" pitchFamily="18" charset="0"/>
            </a:endParaRPr>
          </a:p>
        </p:txBody>
      </p:sp>
      <p:sp>
        <p:nvSpPr>
          <p:cNvPr id="18" name="TextBox 17"/>
          <p:cNvSpPr txBox="1"/>
          <p:nvPr/>
        </p:nvSpPr>
        <p:spPr>
          <a:xfrm>
            <a:off x="1143000" y="1600200"/>
            <a:ext cx="1143000" cy="400110"/>
          </a:xfrm>
          <a:prstGeom prst="rect">
            <a:avLst/>
          </a:prstGeom>
          <a:noFill/>
        </p:spPr>
        <p:txBody>
          <a:bodyPr wrap="square" rtlCol="0">
            <a:spAutoFit/>
          </a:bodyPr>
          <a:lstStyle/>
          <a:p>
            <a:r>
              <a:rPr lang="en-US" sz="2000" b="1" dirty="0" err="1" smtClean="0">
                <a:solidFill>
                  <a:srgbClr val="002060"/>
                </a:solidFill>
                <a:latin typeface="Times New Roman" pitchFamily="18" charset="0"/>
                <a:cs typeface="Times New Roman" pitchFamily="18" charset="0"/>
              </a:rPr>
              <a:t>Neem</a:t>
            </a:r>
            <a:r>
              <a:rPr lang="en-US" sz="2000" b="1" dirty="0" smtClean="0">
                <a:solidFill>
                  <a:srgbClr val="002060"/>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9" name="TextBox 18"/>
          <p:cNvSpPr txBox="1"/>
          <p:nvPr/>
        </p:nvSpPr>
        <p:spPr>
          <a:xfrm>
            <a:off x="2667000" y="1600200"/>
            <a:ext cx="1143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Savlon</a:t>
            </a:r>
            <a:r>
              <a:rPr lang="en-US" sz="2000" b="1" dirty="0" smtClean="0">
                <a:solidFill>
                  <a:srgbClr val="002060"/>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20" name="TextBox 19"/>
          <p:cNvSpPr txBox="1"/>
          <p:nvPr/>
        </p:nvSpPr>
        <p:spPr>
          <a:xfrm>
            <a:off x="4419600" y="1600200"/>
            <a:ext cx="1600200" cy="400110"/>
          </a:xfrm>
          <a:prstGeom prst="rect">
            <a:avLst/>
          </a:prstGeom>
          <a:noFill/>
        </p:spPr>
        <p:txBody>
          <a:bodyPr wrap="square" rtlCol="0">
            <a:spAutoFit/>
          </a:bodyPr>
          <a:lstStyle/>
          <a:p>
            <a:pPr algn="ctr"/>
            <a:r>
              <a:rPr lang="en-US" sz="2000" b="1" dirty="0" smtClean="0">
                <a:solidFill>
                  <a:srgbClr val="002060"/>
                </a:solidFill>
                <a:latin typeface="Times New Roman" pitchFamily="18" charset="0"/>
                <a:cs typeface="Times New Roman" pitchFamily="18" charset="0"/>
              </a:rPr>
              <a:t>Turmeric,</a:t>
            </a:r>
            <a:endParaRPr lang="en-US" sz="2000" b="1" dirty="0">
              <a:latin typeface="Times New Roman" pitchFamily="18" charset="0"/>
              <a:cs typeface="Times New Roman" pitchFamily="18" charset="0"/>
            </a:endParaRPr>
          </a:p>
        </p:txBody>
      </p:sp>
      <p:sp>
        <p:nvSpPr>
          <p:cNvPr id="21" name="TextBox 20"/>
          <p:cNvSpPr txBox="1"/>
          <p:nvPr/>
        </p:nvSpPr>
        <p:spPr>
          <a:xfrm>
            <a:off x="6477000" y="1600200"/>
            <a:ext cx="1143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Alovera</a:t>
            </a:r>
            <a:r>
              <a:rPr lang="en-US" sz="2000" b="1" dirty="0" smtClean="0">
                <a:solidFill>
                  <a:srgbClr val="002060"/>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22" name="Rectangle 2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2.77556E-17 -7.40741E-7 L -0.0625 0.38426 " pathEditMode="relative" rAng="0" ptsTypes="AA">
                                      <p:cBhvr>
                                        <p:cTn id="6" dur="2000" fill="hold"/>
                                        <p:tgtEl>
                                          <p:spTgt spid="14"/>
                                        </p:tgtEl>
                                        <p:attrNameLst>
                                          <p:attrName>ppt_x</p:attrName>
                                          <p:attrName>ppt_y</p:attrName>
                                        </p:attrNameLst>
                                      </p:cBhvr>
                                      <p:rCtr x="-3100" y="19200"/>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0 3.7037E-7 L -0.22083 0.39537 " pathEditMode="relative" rAng="0" ptsTypes="AA">
                                      <p:cBhvr>
                                        <p:cTn id="10" dur="2000" fill="hold"/>
                                        <p:tgtEl>
                                          <p:spTgt spid="16"/>
                                        </p:tgtEl>
                                        <p:attrNameLst>
                                          <p:attrName>ppt_x</p:attrName>
                                          <p:attrName>ppt_y</p:attrName>
                                        </p:attrNameLst>
                                      </p:cBhvr>
                                      <p:rCtr x="-11000" y="198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 3.7037E-7 L -0.17917 0.39537 " pathEditMode="relative" rAng="0" ptsTypes="AA">
                                      <p:cBhvr>
                                        <p:cTn id="14" dur="2000" fill="hold"/>
                                        <p:tgtEl>
                                          <p:spTgt spid="17"/>
                                        </p:tgtEl>
                                        <p:attrNameLst>
                                          <p:attrName>ppt_x</p:attrName>
                                          <p:attrName>ppt_y</p:attrName>
                                        </p:attrNameLst>
                                      </p:cBhvr>
                                      <p:rCtr x="-9000" y="198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 -4.91329E-6 L 0.19167 0.6548 " pathEditMode="relative" rAng="0" ptsTypes="AA">
                                      <p:cBhvr>
                                        <p:cTn id="18" dur="2000" fill="hold"/>
                                        <p:tgtEl>
                                          <p:spTgt spid="18"/>
                                        </p:tgtEl>
                                        <p:attrNameLst>
                                          <p:attrName>ppt_x</p:attrName>
                                          <p:attrName>ppt_y</p:attrName>
                                        </p:attrNameLst>
                                      </p:cBhvr>
                                      <p:rCtr x="96" y="327"/>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33333E-6 4.81481E-6 L 0.02917 0.67314 " pathEditMode="relative" rAng="0" ptsTypes="AA">
                                      <p:cBhvr>
                                        <p:cTn id="22" dur="2000" fill="hold"/>
                                        <p:tgtEl>
                                          <p:spTgt spid="20"/>
                                        </p:tgtEl>
                                        <p:attrNameLst>
                                          <p:attrName>ppt_x</p:attrName>
                                          <p:attrName>ppt_y</p:attrName>
                                        </p:attrNameLst>
                                      </p:cBhvr>
                                      <p:rCtr x="1500" y="33700"/>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3.33333E-6 4.81481E-6 L -0.6125 0.67314 " pathEditMode="relative" rAng="0" ptsTypes="AA">
                                      <p:cBhvr>
                                        <p:cTn id="26" dur="2000" fill="hold"/>
                                        <p:tgtEl>
                                          <p:spTgt spid="21"/>
                                        </p:tgtEl>
                                        <p:attrNameLst>
                                          <p:attrName>ppt_x</p:attrName>
                                          <p:attrName>ppt_y</p:attrName>
                                        </p:attrNameLst>
                                      </p:cBhvr>
                                      <p:rCtr x="-30600" y="33700"/>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grpId="1" nodeType="clickEffect">
                                  <p:stCondLst>
                                    <p:cond delay="0"/>
                                  </p:stCondLst>
                                  <p:childTnLst>
                                    <p:animMotion origin="layout" path="M 0 -7.40741E-7 L 0.45833 0.71759 " pathEditMode="relative" rAng="0" ptsTypes="AA">
                                      <p:cBhvr>
                                        <p:cTn id="30" dur="2000" fill="hold"/>
                                        <p:tgtEl>
                                          <p:spTgt spid="15"/>
                                        </p:tgtEl>
                                        <p:attrNameLst>
                                          <p:attrName>ppt_x</p:attrName>
                                          <p:attrName>ppt_y</p:attrName>
                                        </p:attrNameLst>
                                      </p:cBhvr>
                                      <p:rCtr x="22900" y="35900"/>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grpId="0" nodeType="clickEffect">
                                  <p:stCondLst>
                                    <p:cond delay="0"/>
                                  </p:stCondLst>
                                  <p:childTnLst>
                                    <p:animMotion origin="layout" path="M 3.33333E-6 3.46821E-6 L 0.45416 0.3482 " pathEditMode="relative" rAng="0" ptsTypes="AA">
                                      <p:cBhvr>
                                        <p:cTn id="34" dur="2000" fill="hold"/>
                                        <p:tgtEl>
                                          <p:spTgt spid="19"/>
                                        </p:tgtEl>
                                        <p:attrNameLst>
                                          <p:attrName>ppt_x</p:attrName>
                                          <p:attrName>ppt_y</p:attrName>
                                        </p:attrNameLst>
                                      </p:cBhvr>
                                      <p:rCtr x="227" y="1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1219200"/>
            <a:ext cx="6858000"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400" b="1" i="1" dirty="0" smtClean="0">
                <a:latin typeface="Times New Roman" pitchFamily="18" charset="0"/>
                <a:cs typeface="Times New Roman" pitchFamily="18" charset="0"/>
              </a:rPr>
              <a:t>Read the text carefully then separate  the Natural cures and  Chemical cures. </a:t>
            </a:r>
            <a:r>
              <a:rPr lang="en-US" sz="2400" b="1" i="1" dirty="0" smtClean="0">
                <a:solidFill>
                  <a:srgbClr val="00B0F0"/>
                </a:solidFill>
                <a:latin typeface="Times New Roman" pitchFamily="18" charset="0"/>
                <a:cs typeface="Times New Roman" pitchFamily="18" charset="0"/>
              </a:rPr>
              <a:t>One example is shown</a:t>
            </a:r>
            <a:endParaRPr lang="en-US" sz="2400" b="1" i="1" dirty="0">
              <a:solidFill>
                <a:srgbClr val="00B0F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524000" y="2819400"/>
          <a:ext cx="6096000" cy="3388360"/>
        </p:xfrm>
        <a:graphic>
          <a:graphicData uri="http://schemas.openxmlformats.org/drawingml/2006/table">
            <a:tbl>
              <a:tblPr firstRow="1" bandRow="1">
                <a:tableStyleId>{5C22544A-7EE6-4342-B048-85BDC9FD1C3A}</a:tableStyleId>
              </a:tblPr>
              <a:tblGrid>
                <a:gridCol w="2971800"/>
                <a:gridCol w="3124200"/>
              </a:tblGrid>
              <a:tr h="762000">
                <a:tc>
                  <a:txBody>
                    <a:bodyPr/>
                    <a:lstStyle/>
                    <a:p>
                      <a:pPr algn="ctr"/>
                      <a:r>
                        <a:rPr lang="en-US" sz="2400" dirty="0" smtClean="0">
                          <a:solidFill>
                            <a:srgbClr val="002060"/>
                          </a:solidFill>
                          <a:latin typeface="Times New Roman" pitchFamily="18" charset="0"/>
                          <a:cs typeface="Times New Roman" pitchFamily="18" charset="0"/>
                        </a:rPr>
                        <a:t>Natural cures</a:t>
                      </a:r>
                      <a:endParaRPr lang="en-US" sz="2400" dirty="0">
                        <a:solidFill>
                          <a:srgbClr val="002060"/>
                        </a:solidFill>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en-US" sz="2400" dirty="0" smtClean="0">
                          <a:solidFill>
                            <a:srgbClr val="002060"/>
                          </a:solidFill>
                          <a:latin typeface="Times New Roman" pitchFamily="18" charset="0"/>
                          <a:cs typeface="Times New Roman" pitchFamily="18" charset="0"/>
                        </a:rPr>
                        <a:t>Chemicals</a:t>
                      </a:r>
                      <a:endParaRPr lang="en-US" sz="2400" dirty="0">
                        <a:solidFill>
                          <a:srgbClr val="002060"/>
                        </a:solidFill>
                        <a:latin typeface="Times New Roman" pitchFamily="18" charset="0"/>
                        <a:cs typeface="Times New Roman" pitchFamily="18" charset="0"/>
                      </a:endParaRPr>
                    </a:p>
                  </a:txBody>
                  <a:tcPr>
                    <a:solidFill>
                      <a:schemeClr val="accent3">
                        <a:lumMod val="40000"/>
                        <a:lumOff val="60000"/>
                      </a:schemeClr>
                    </a:solidFill>
                  </a:tcPr>
                </a:tc>
              </a:tr>
              <a:tr h="2626360">
                <a:tc>
                  <a:txBody>
                    <a:bodyPr/>
                    <a:lstStyle/>
                    <a:p>
                      <a:pPr algn="ctr"/>
                      <a:endParaRPr lang="en-US" sz="2400" dirty="0" smtClean="0">
                        <a:latin typeface="Times New Roman" pitchFamily="18" charset="0"/>
                        <a:cs typeface="Times New Roman" pitchFamily="18" charset="0"/>
                      </a:endParaRPr>
                    </a:p>
                    <a:p>
                      <a:pPr algn="ctr"/>
                      <a:r>
                        <a:rPr lang="en-US" sz="2400" b="1" dirty="0" smtClean="0">
                          <a:solidFill>
                            <a:srgbClr val="0070C0"/>
                          </a:solidFill>
                          <a:latin typeface="Times New Roman" pitchFamily="18" charset="0"/>
                          <a:cs typeface="Times New Roman" pitchFamily="18" charset="0"/>
                        </a:rPr>
                        <a:t>Honey</a:t>
                      </a:r>
                    </a:p>
                  </a:txBody>
                  <a:tcPr>
                    <a:solidFill>
                      <a:schemeClr val="bg2">
                        <a:lumMod val="75000"/>
                      </a:schemeClr>
                    </a:solidFill>
                  </a:tcPr>
                </a:tc>
                <a:tc>
                  <a:txBody>
                    <a:bodyPr/>
                    <a:lstStyle/>
                    <a:p>
                      <a:pPr algn="ctr"/>
                      <a:endParaRPr lang="en-US" dirty="0" smtClean="0"/>
                    </a:p>
                    <a:p>
                      <a:pPr algn="ctr"/>
                      <a:r>
                        <a:rPr lang="en-US" sz="2400" b="1" dirty="0" err="1" smtClean="0">
                          <a:solidFill>
                            <a:srgbClr val="0070C0"/>
                          </a:solidFill>
                          <a:latin typeface="Times New Roman" pitchFamily="18" charset="0"/>
                          <a:cs typeface="Times New Roman" pitchFamily="18" charset="0"/>
                        </a:rPr>
                        <a:t>Savlon</a:t>
                      </a:r>
                      <a:endParaRPr lang="en-US" sz="2400" b="1" dirty="0" smtClean="0">
                        <a:solidFill>
                          <a:srgbClr val="0070C0"/>
                        </a:solidFill>
                        <a:latin typeface="Times New Roman" pitchFamily="18" charset="0"/>
                        <a:cs typeface="Times New Roman" pitchFamily="18" charset="0"/>
                      </a:endParaRPr>
                    </a:p>
                  </a:txBody>
                  <a:tcPr>
                    <a:solidFill>
                      <a:schemeClr val="bg2">
                        <a:lumMod val="75000"/>
                      </a:schemeClr>
                    </a:solidFill>
                  </a:tcPr>
                </a:tc>
              </a:tr>
            </a:tbl>
          </a:graphicData>
        </a:graphic>
      </p:graphicFrame>
      <p:sp>
        <p:nvSpPr>
          <p:cNvPr id="8" name="TextBox 7"/>
          <p:cNvSpPr txBox="1"/>
          <p:nvPr/>
        </p:nvSpPr>
        <p:spPr>
          <a:xfrm>
            <a:off x="1828800" y="4343400"/>
            <a:ext cx="2438400" cy="1569660"/>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Neem</a:t>
            </a: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Turmeric</a:t>
            </a:r>
          </a:p>
          <a:p>
            <a:pPr algn="ctr"/>
            <a:r>
              <a:rPr lang="en-US" sz="2400" b="1" dirty="0" err="1" smtClean="0">
                <a:latin typeface="Times New Roman" pitchFamily="18" charset="0"/>
                <a:cs typeface="Times New Roman" pitchFamily="18" charset="0"/>
              </a:rPr>
              <a:t>Aloevera</a:t>
            </a: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Holy basil / </a:t>
            </a:r>
            <a:r>
              <a:rPr lang="en-US" sz="2400" b="1" dirty="0" err="1" smtClean="0">
                <a:latin typeface="Times New Roman" pitchFamily="18" charset="0"/>
                <a:cs typeface="Times New Roman" pitchFamily="18" charset="0"/>
              </a:rPr>
              <a:t>tulsi</a:t>
            </a:r>
            <a:endParaRPr lang="en-US" sz="2400" b="1" dirty="0">
              <a:latin typeface="Times New Roman" pitchFamily="18" charset="0"/>
              <a:cs typeface="Times New Roman" pitchFamily="18" charset="0"/>
            </a:endParaRPr>
          </a:p>
        </p:txBody>
      </p:sp>
      <p:sp>
        <p:nvSpPr>
          <p:cNvPr id="9" name="TextBox 8"/>
          <p:cNvSpPr txBox="1"/>
          <p:nvPr/>
        </p:nvSpPr>
        <p:spPr>
          <a:xfrm>
            <a:off x="4648200" y="4267200"/>
            <a:ext cx="2667000" cy="1200329"/>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Paracetamol</a:t>
            </a: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Antacid</a:t>
            </a:r>
          </a:p>
          <a:p>
            <a:pPr algn="ctr"/>
            <a:r>
              <a:rPr lang="en-US" sz="2400" b="1" dirty="0" err="1" smtClean="0">
                <a:latin typeface="Times New Roman" pitchFamily="18" charset="0"/>
                <a:cs typeface="Times New Roman" pitchFamily="18" charset="0"/>
              </a:rPr>
              <a:t>Burnol</a:t>
            </a:r>
            <a:r>
              <a:rPr lang="en-US" sz="2400" b="1" dirty="0" smtClean="0">
                <a:latin typeface="Times New Roman" pitchFamily="18" charset="0"/>
                <a:cs typeface="Times New Roman" pitchFamily="18" charset="0"/>
              </a:rPr>
              <a:t> ointment</a:t>
            </a:r>
            <a:endParaRPr lang="en-US" sz="2400" b="1" dirty="0">
              <a:latin typeface="Times New Roman" pitchFamily="18" charset="0"/>
              <a:cs typeface="Times New Roman" pitchFamily="18" charset="0"/>
            </a:endParaRPr>
          </a:p>
        </p:txBody>
      </p:sp>
      <p:sp>
        <p:nvSpPr>
          <p:cNvPr id="2" name="TextBox 1"/>
          <p:cNvSpPr txBox="1"/>
          <p:nvPr/>
        </p:nvSpPr>
        <p:spPr>
          <a:xfrm>
            <a:off x="3124200" y="326023"/>
            <a:ext cx="3200400" cy="584775"/>
          </a:xfrm>
          <a:prstGeom prst="rect">
            <a:avLst/>
          </a:prstGeom>
          <a:solidFill>
            <a:schemeClr val="accent3">
              <a:lumMod val="60000"/>
              <a:lumOff val="40000"/>
            </a:schemeClr>
          </a:solid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Section - A</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572000" y="762000"/>
            <a:ext cx="3505200" cy="1295400"/>
          </a:xfrm>
          <a:prstGeom prst="cloudCallout">
            <a:avLst>
              <a:gd name="adj1" fmla="val -96686"/>
              <a:gd name="adj2" fmla="val 114627"/>
            </a:avLst>
          </a:prstGeom>
          <a:no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Stencil" pitchFamily="82" charset="0"/>
                <a:cs typeface="Times New Roman" pitchFamily="18" charset="0"/>
              </a:rPr>
              <a:t>Loud reading</a:t>
            </a:r>
            <a:endParaRPr lang="en-US" sz="2800" dirty="0">
              <a:solidFill>
                <a:srgbClr val="002060"/>
              </a:solidFill>
              <a:latin typeface="Stencil" pitchFamily="82" charset="0"/>
              <a:cs typeface="Times New Roman" pitchFamily="18" charset="0"/>
            </a:endParaRPr>
          </a:p>
        </p:txBody>
      </p:sp>
      <p:pic>
        <p:nvPicPr>
          <p:cNvPr id="5" name="Picture 4" descr="IMG_20140824_112053.jpg"/>
          <p:cNvPicPr>
            <a:picLocks noChangeAspect="1"/>
          </p:cNvPicPr>
          <p:nvPr/>
        </p:nvPicPr>
        <p:blipFill>
          <a:blip r:embed="rId3" cstate="print"/>
          <a:stretch>
            <a:fillRect/>
          </a:stretch>
        </p:blipFill>
        <p:spPr>
          <a:xfrm>
            <a:off x="914400" y="1905000"/>
            <a:ext cx="60960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2930</TotalTime>
  <Words>676</Words>
  <Application>Microsoft Office PowerPoint</Application>
  <PresentationFormat>On-screen Show (4:3)</PresentationFormat>
  <Paragraphs>124</Paragraphs>
  <Slides>17</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Stencil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MR.HARUN</cp:lastModifiedBy>
  <cp:revision>332</cp:revision>
  <dcterms:created xsi:type="dcterms:W3CDTF">2006-08-16T00:00:00Z</dcterms:created>
  <dcterms:modified xsi:type="dcterms:W3CDTF">2015-06-25T07:29:46Z</dcterms:modified>
</cp:coreProperties>
</file>